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1" r:id="rId8"/>
    <p:sldId id="257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B46887-8361-49D9-BCCC-FA3C27CC6F1E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686591-B8FA-4495-9E63-8821DB9F6B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1600" b="1" dirty="0" smtClean="0"/>
              <a:t>           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Проект: </a:t>
            </a:r>
            <a:r>
              <a:rPr lang="ru-RU" sz="2000" dirty="0" smtClean="0"/>
              <a:t>краткосрочный.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Вид проекта: </a:t>
            </a:r>
            <a:r>
              <a:rPr lang="ru-RU" sz="2000" dirty="0" smtClean="0"/>
              <a:t>познавательный, творческий.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Продолжительность: </a:t>
            </a:r>
            <a:r>
              <a:rPr lang="ru-RU" sz="2000" dirty="0" smtClean="0"/>
              <a:t>1 месяц.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000" dirty="0" smtClean="0"/>
              <a:t>дети средней группы, родители, воспитатели.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Цель:  </a:t>
            </a:r>
            <a:r>
              <a:rPr lang="ru-RU" sz="2000" dirty="0" smtClean="0"/>
              <a:t>формировать навыки самостоятельного и последовательного выполнения трудовых действий, соблюдая целостность трудового процесса. Закреплять стремление детей включаться в труд по собственной инициативе.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Задачи: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1. Разработать систему работы по развитию трудовых навыков</a:t>
            </a:r>
            <a:br>
              <a:rPr lang="ru-RU" sz="2000" b="1" dirty="0" smtClean="0"/>
            </a:br>
            <a:r>
              <a:rPr lang="ru-RU" sz="2000" dirty="0" smtClean="0"/>
              <a:t>детей средней группы (хозяйственно – бытовой труд, самостоятельный, труд в природе).</a:t>
            </a:r>
            <a:br>
              <a:rPr lang="ru-RU" sz="2000" dirty="0" smtClean="0"/>
            </a:br>
            <a:r>
              <a:rPr lang="ru-RU" sz="2000" dirty="0" smtClean="0"/>
              <a:t>2. Создать развивающую среду для детей с целью познания и практической трудовой деятельности ( огород на подоконнике).</a:t>
            </a:r>
            <a:br>
              <a:rPr lang="ru-RU" sz="2000" dirty="0" smtClean="0"/>
            </a:br>
            <a:r>
              <a:rPr lang="ru-RU" sz="2000" dirty="0" smtClean="0"/>
              <a:t>3. Привлечь родителей, специалистов для актуализации данной темы. С целью </a:t>
            </a:r>
            <a:r>
              <a:rPr lang="ru-RU" sz="2000" smtClean="0"/>
              <a:t>мотивации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3960440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Проект в средней группе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Познавательный,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творческий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скачанные файл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6516216" y="188640"/>
            <a:ext cx="2411760" cy="2297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2348880"/>
            <a:ext cx="5184576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«Огород на окне»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Подготовили: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Фильченко М.Е.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Белых Ю.С.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Муниципальное казенное 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        дошкольное    образовательное учреждение детский сад №333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</a:rPr>
              <a:t>Новосибирск – </a:t>
            </a:r>
            <a:r>
              <a:rPr lang="ru-RU" sz="1900" b="1" dirty="0" smtClean="0">
                <a:solidFill>
                  <a:srgbClr val="FF0000"/>
                </a:solidFill>
              </a:rPr>
              <a:t>2019г</a:t>
            </a:r>
            <a:r>
              <a:rPr lang="ru-RU" sz="19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fruk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2843808" cy="2061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Предполагаемый результат: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1. Дети познакомятся с культурными и дикорастущими растениями.</a:t>
            </a:r>
            <a:br>
              <a:rPr lang="ru-RU" sz="2200" dirty="0" smtClean="0"/>
            </a:br>
            <a:r>
              <a:rPr lang="ru-RU" sz="2200" dirty="0" smtClean="0"/>
              <a:t>2.Дети познакомятся с культурными  и дикорастущими растениями.</a:t>
            </a:r>
            <a:br>
              <a:rPr lang="ru-RU" sz="2200" dirty="0" smtClean="0"/>
            </a:br>
            <a:r>
              <a:rPr lang="ru-RU" sz="2200" dirty="0" smtClean="0"/>
              <a:t>3.С помощью опытнической работы дети получат необходимые условия для роста растений.</a:t>
            </a:r>
            <a:br>
              <a:rPr lang="ru-RU" sz="2200" dirty="0" smtClean="0"/>
            </a:br>
            <a:r>
              <a:rPr lang="ru-RU" sz="2200" dirty="0" smtClean="0"/>
              <a:t>4.С помощью исследовательской работы дети должны будут выявить многообразие и разнообразие посевного материала.</a:t>
            </a:r>
            <a:br>
              <a:rPr lang="ru-RU" sz="2200" dirty="0" smtClean="0"/>
            </a:br>
            <a:r>
              <a:rPr lang="ru-RU" sz="2200" dirty="0" smtClean="0"/>
              <a:t>5.У детей будет формироваться бережное отношение к растительному миру.</a:t>
            </a:r>
            <a:br>
              <a:rPr lang="ru-RU" sz="2200" dirty="0" smtClean="0"/>
            </a:br>
            <a:r>
              <a:rPr lang="ru-RU" sz="2200" dirty="0" smtClean="0"/>
              <a:t>6.Формирование у детей уважительного отношения к труду.</a:t>
            </a:r>
            <a:br>
              <a:rPr lang="ru-RU" sz="2200" dirty="0" smtClean="0"/>
            </a:br>
            <a:r>
              <a:rPr lang="ru-RU" sz="2200" dirty="0" smtClean="0"/>
              <a:t>7.Создание в группе огорода на подоконнике.</a:t>
            </a:r>
            <a:br>
              <a:rPr lang="ru-RU" sz="2200" dirty="0" smtClean="0"/>
            </a:br>
            <a:r>
              <a:rPr lang="ru-RU" sz="2200" dirty="0" smtClean="0"/>
              <a:t>8.Создание дневника наблюдений для фиксации наблюдений за растениями в огороде на подоконнике.</a:t>
            </a:r>
            <a:br>
              <a:rPr lang="ru-RU" sz="2200" dirty="0" smtClean="0"/>
            </a:br>
            <a:r>
              <a:rPr lang="ru-RU" sz="2200" dirty="0" smtClean="0"/>
              <a:t>9.Активное участие родителей в реализации проекта.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 огород на окне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5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196752"/>
            <a:ext cx="2342389" cy="1756792"/>
          </a:xfrm>
        </p:spPr>
      </p:pic>
      <p:pic>
        <p:nvPicPr>
          <p:cNvPr id="7" name="Рисунок 6" descr="DSCN5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245" y="2996952"/>
            <a:ext cx="2363755" cy="1772816"/>
          </a:xfrm>
          <a:prstGeom prst="rect">
            <a:avLst/>
          </a:prstGeom>
        </p:spPr>
      </p:pic>
      <p:pic>
        <p:nvPicPr>
          <p:cNvPr id="8" name="Рисунок 7" descr="DSCN5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2339752" cy="1754814"/>
          </a:xfrm>
          <a:prstGeom prst="rect">
            <a:avLst/>
          </a:prstGeom>
        </p:spPr>
      </p:pic>
      <p:pic>
        <p:nvPicPr>
          <p:cNvPr id="9" name="Рисунок 8" descr="DSCN56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564904"/>
            <a:ext cx="2483768" cy="1862826"/>
          </a:xfrm>
          <a:prstGeom prst="rect">
            <a:avLst/>
          </a:prstGeom>
        </p:spPr>
      </p:pic>
      <p:pic>
        <p:nvPicPr>
          <p:cNvPr id="10" name="Рисунок 9" descr="DSCN5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869160"/>
            <a:ext cx="2123728" cy="1592796"/>
          </a:xfrm>
          <a:prstGeom prst="rect">
            <a:avLst/>
          </a:prstGeom>
        </p:spPr>
      </p:pic>
      <p:pic>
        <p:nvPicPr>
          <p:cNvPr id="11" name="Рисунок 10" descr="DSCN56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124744"/>
            <a:ext cx="2483768" cy="1862826"/>
          </a:xfrm>
          <a:prstGeom prst="rect">
            <a:avLst/>
          </a:prstGeom>
        </p:spPr>
      </p:pic>
      <p:pic>
        <p:nvPicPr>
          <p:cNvPr id="13" name="Рисунок 12" descr="DSCN57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79954" y="4840594"/>
            <a:ext cx="2075723" cy="1556792"/>
          </a:xfrm>
          <a:prstGeom prst="rect">
            <a:avLst/>
          </a:prstGeom>
        </p:spPr>
      </p:pic>
      <p:pic>
        <p:nvPicPr>
          <p:cNvPr id="14" name="Рисунок 13" descr="DSCN5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4941168"/>
            <a:ext cx="2339752" cy="1754814"/>
          </a:xfrm>
          <a:prstGeom prst="rect">
            <a:avLst/>
          </a:prstGeom>
        </p:spPr>
      </p:pic>
      <p:pic>
        <p:nvPicPr>
          <p:cNvPr id="15" name="Рисунок 14" descr="DSCN57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35534" y="2831014"/>
            <a:ext cx="2555776" cy="1916832"/>
          </a:xfrm>
          <a:prstGeom prst="rect">
            <a:avLst/>
          </a:prstGeom>
        </p:spPr>
      </p:pic>
      <p:pic>
        <p:nvPicPr>
          <p:cNvPr id="16" name="Рисунок 15" descr="DSCN57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4869160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 класс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5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1920611" cy="1440458"/>
          </a:xfrm>
        </p:spPr>
      </p:pic>
      <p:pic>
        <p:nvPicPr>
          <p:cNvPr id="5" name="Рисунок 4" descr="DSCN5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268760"/>
            <a:ext cx="2267744" cy="1700808"/>
          </a:xfrm>
          <a:prstGeom prst="rect">
            <a:avLst/>
          </a:prstGeom>
        </p:spPr>
      </p:pic>
      <p:pic>
        <p:nvPicPr>
          <p:cNvPr id="6" name="Рисунок 5" descr="DSCN5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2195736" cy="1646802"/>
          </a:xfrm>
          <a:prstGeom prst="rect">
            <a:avLst/>
          </a:prstGeom>
        </p:spPr>
      </p:pic>
      <p:pic>
        <p:nvPicPr>
          <p:cNvPr id="7" name="Рисунок 6" descr="DSCN5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628800"/>
            <a:ext cx="2051720" cy="1538790"/>
          </a:xfrm>
          <a:prstGeom prst="rect">
            <a:avLst/>
          </a:prstGeom>
        </p:spPr>
      </p:pic>
      <p:pic>
        <p:nvPicPr>
          <p:cNvPr id="8" name="Рисунок 7" descr="DSCN5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708920"/>
            <a:ext cx="2123728" cy="1592796"/>
          </a:xfrm>
          <a:prstGeom prst="rect">
            <a:avLst/>
          </a:prstGeom>
        </p:spPr>
      </p:pic>
      <p:pic>
        <p:nvPicPr>
          <p:cNvPr id="9" name="Рисунок 8" descr="DSCN56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147054" y="3333666"/>
            <a:ext cx="2117643" cy="1588232"/>
          </a:xfrm>
          <a:prstGeom prst="rect">
            <a:avLst/>
          </a:prstGeom>
        </p:spPr>
      </p:pic>
      <p:pic>
        <p:nvPicPr>
          <p:cNvPr id="10" name="Рисунок 9" descr="DSCN56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808478" y="3760474"/>
            <a:ext cx="2075723" cy="1556792"/>
          </a:xfrm>
          <a:prstGeom prst="rect">
            <a:avLst/>
          </a:prstGeom>
        </p:spPr>
      </p:pic>
      <p:pic>
        <p:nvPicPr>
          <p:cNvPr id="11" name="Рисунок 10" descr="DSCN56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4077072"/>
            <a:ext cx="2976331" cy="2232248"/>
          </a:xfrm>
          <a:prstGeom prst="rect">
            <a:avLst/>
          </a:prstGeom>
        </p:spPr>
      </p:pic>
      <p:pic>
        <p:nvPicPr>
          <p:cNvPr id="12" name="Рисунок 11" descr="DSCN56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69160"/>
            <a:ext cx="2651787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 класс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5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784309" cy="2088232"/>
          </a:xfrm>
        </p:spPr>
      </p:pic>
      <p:pic>
        <p:nvPicPr>
          <p:cNvPr id="5" name="Рисунок 4" descr="DSCN5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2915816" cy="2186862"/>
          </a:xfrm>
          <a:prstGeom prst="rect">
            <a:avLst/>
          </a:prstGeom>
        </p:spPr>
      </p:pic>
      <p:pic>
        <p:nvPicPr>
          <p:cNvPr id="6" name="Рисунок 5" descr="DSCN5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628800"/>
            <a:ext cx="2987824" cy="2240868"/>
          </a:xfrm>
          <a:prstGeom prst="rect">
            <a:avLst/>
          </a:prstGeom>
        </p:spPr>
      </p:pic>
      <p:pic>
        <p:nvPicPr>
          <p:cNvPr id="7" name="Рисунок 6" descr="DSCN5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3264363" cy="2448272"/>
          </a:xfrm>
          <a:prstGeom prst="rect">
            <a:avLst/>
          </a:prstGeom>
        </p:spPr>
      </p:pic>
      <p:pic>
        <p:nvPicPr>
          <p:cNvPr id="8" name="Рисунок 7" descr="DSCN56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581128"/>
            <a:ext cx="3035829" cy="2276872"/>
          </a:xfrm>
          <a:prstGeom prst="rect">
            <a:avLst/>
          </a:prstGeom>
        </p:spPr>
      </p:pic>
      <p:pic>
        <p:nvPicPr>
          <p:cNvPr id="9" name="Рисунок 8" descr="DSCN56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9637" y="4221088"/>
            <a:ext cx="326436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 класс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N5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65518" y="1562270"/>
            <a:ext cx="2924143" cy="2193107"/>
          </a:xfrm>
        </p:spPr>
      </p:pic>
      <p:pic>
        <p:nvPicPr>
          <p:cNvPr id="5" name="Рисунок 4" descr="DSCN5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340768"/>
            <a:ext cx="2939819" cy="2204864"/>
          </a:xfrm>
          <a:prstGeom prst="rect">
            <a:avLst/>
          </a:prstGeom>
        </p:spPr>
      </p:pic>
      <p:pic>
        <p:nvPicPr>
          <p:cNvPr id="6" name="Рисунок 5" descr="DSCN5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124744"/>
            <a:ext cx="3635896" cy="2726922"/>
          </a:xfrm>
          <a:prstGeom prst="rect">
            <a:avLst/>
          </a:prstGeom>
        </p:spPr>
      </p:pic>
      <p:pic>
        <p:nvPicPr>
          <p:cNvPr id="8" name="Рисунок 7" descr="DSCN5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860375" y="4276531"/>
            <a:ext cx="2747797" cy="2060848"/>
          </a:xfrm>
          <a:prstGeom prst="rect">
            <a:avLst/>
          </a:prstGeom>
        </p:spPr>
      </p:pic>
      <p:pic>
        <p:nvPicPr>
          <p:cNvPr id="9" name="Рисунок 8" descr="DSCN57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77072"/>
            <a:ext cx="3419872" cy="2564904"/>
          </a:xfrm>
          <a:prstGeom prst="rect">
            <a:avLst/>
          </a:prstGeom>
        </p:spPr>
      </p:pic>
      <p:pic>
        <p:nvPicPr>
          <p:cNvPr id="10" name="Рисунок 9" descr="DSCN56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365104"/>
            <a:ext cx="3059832" cy="2294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                       Этапы работы над проектом: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Подготовительный: </a:t>
            </a:r>
            <a:r>
              <a:rPr lang="ru-RU" sz="2400" dirty="0" smtClean="0"/>
              <a:t>определение цели и задач проекта, сбор информационного материала, создание условий для организации </a:t>
            </a:r>
            <a:br>
              <a:rPr lang="ru-RU" sz="2400" dirty="0" smtClean="0"/>
            </a:br>
            <a:r>
              <a:rPr lang="ru-RU" sz="2400" dirty="0" smtClean="0"/>
              <a:t>работы в «огороде на окне», составление  плана мероприятий по организации детской деятельности – 1-я неделя.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Основной (или этап реализации проекта): </a:t>
            </a:r>
            <a:r>
              <a:rPr lang="ru-RU" sz="2400" dirty="0" smtClean="0"/>
              <a:t>проводятся запланированные мероприятия для реализации проекта  (беседы, опыты, эксперименты, творческая деятельность, рассматривание иллюстраций, чтение) – 2-я, 3-я неделя.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Заключительный: </a:t>
            </a:r>
            <a:r>
              <a:rPr lang="ru-RU" sz="2400" dirty="0" smtClean="0"/>
              <a:t>подводятся итоги, подготавливается презентация, итоговая беседа – 4-я неделя.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Этапы реализации проекта: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1.</a:t>
            </a:r>
            <a:r>
              <a:rPr lang="ru-RU" sz="2700" dirty="0" smtClean="0"/>
              <a:t>Беседа с родителями «Огород на окне».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2.</a:t>
            </a:r>
            <a:r>
              <a:rPr lang="ru-RU" sz="2700" dirty="0" smtClean="0"/>
              <a:t>Консультации для родителей «Огород на окне».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3. </a:t>
            </a:r>
            <a:r>
              <a:rPr lang="ru-RU" sz="2700" dirty="0" smtClean="0"/>
              <a:t>Рассматривание книг, иллюстраций о растениях.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4. </a:t>
            </a:r>
            <a:r>
              <a:rPr lang="ru-RU" sz="2700" dirty="0" smtClean="0"/>
              <a:t>Практическая деятельность: посадка лука, зелени, цветов.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5. </a:t>
            </a:r>
            <a:r>
              <a:rPr lang="ru-RU" sz="2700" dirty="0" smtClean="0"/>
              <a:t>Наблюдение за ростом лука, зелени, цветов.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6. </a:t>
            </a:r>
            <a:r>
              <a:rPr lang="ru-RU" sz="2700" dirty="0" smtClean="0"/>
              <a:t>Труд в уголке природы.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7. </a:t>
            </a:r>
            <a:r>
              <a:rPr lang="ru-RU" sz="2700" dirty="0" smtClean="0"/>
              <a:t>Рассматривание семян через лупу.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8. </a:t>
            </a:r>
            <a:r>
              <a:rPr lang="ru-RU" sz="2700" dirty="0" smtClean="0"/>
              <a:t>Практическая деятельность: выращивание рассады.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9. </a:t>
            </a:r>
            <a:r>
              <a:rPr lang="ru-RU" sz="2700" dirty="0" smtClean="0"/>
              <a:t>Наблюдения: «Растут ли наши растения?»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10. </a:t>
            </a:r>
            <a:r>
              <a:rPr lang="ru-RU" sz="2700" dirty="0" smtClean="0"/>
              <a:t>Оформление дневника наблюдений.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11. </a:t>
            </a:r>
            <a:r>
              <a:rPr lang="ru-RU" sz="2700" dirty="0" smtClean="0"/>
              <a:t>Итоговая беседа «Огород на окне переносится на участок детского сада».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12. </a:t>
            </a:r>
            <a:r>
              <a:rPr lang="ru-RU" sz="2700" dirty="0" smtClean="0"/>
              <a:t>Обработка и оформление материалов проекта.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13. </a:t>
            </a:r>
            <a:r>
              <a:rPr lang="ru-RU" sz="2700" dirty="0" smtClean="0"/>
              <a:t>Анализ результативности.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Посадка растений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5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4509120"/>
            <a:ext cx="3131840" cy="2348880"/>
          </a:xfrm>
          <a:prstGeom prst="rect">
            <a:avLst/>
          </a:prstGeom>
        </p:spPr>
      </p:pic>
      <p:pic>
        <p:nvPicPr>
          <p:cNvPr id="4" name="Рисунок 3" descr="DSCN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843808" cy="2132856"/>
          </a:xfrm>
          <a:prstGeom prst="rect">
            <a:avLst/>
          </a:prstGeom>
        </p:spPr>
      </p:pic>
      <p:pic>
        <p:nvPicPr>
          <p:cNvPr id="6" name="Рисунок 5" descr="DSCN5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347102"/>
            <a:ext cx="3347864" cy="2510898"/>
          </a:xfrm>
          <a:prstGeom prst="rect">
            <a:avLst/>
          </a:prstGeom>
        </p:spPr>
      </p:pic>
      <p:pic>
        <p:nvPicPr>
          <p:cNvPr id="5" name="Рисунок 4" descr="DSCN5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38258" y="3852260"/>
            <a:ext cx="3311691" cy="2699792"/>
          </a:xfrm>
          <a:prstGeom prst="rect">
            <a:avLst/>
          </a:prstGeom>
        </p:spPr>
      </p:pic>
      <p:pic>
        <p:nvPicPr>
          <p:cNvPr id="8" name="Рисунок 7" descr="DSCN56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124744"/>
            <a:ext cx="2747797" cy="2060848"/>
          </a:xfrm>
          <a:prstGeom prst="rect">
            <a:avLst/>
          </a:prstGeom>
        </p:spPr>
      </p:pic>
      <p:pic>
        <p:nvPicPr>
          <p:cNvPr id="9" name="Рисунок 8" descr="DSCN5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916832"/>
            <a:ext cx="3131840" cy="2348880"/>
          </a:xfrm>
          <a:prstGeom prst="rect">
            <a:avLst/>
          </a:prstGeom>
        </p:spPr>
      </p:pic>
      <p:pic>
        <p:nvPicPr>
          <p:cNvPr id="10" name="Рисунок 9" descr="DSCN56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764704"/>
            <a:ext cx="2003715" cy="15027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46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    Проект: краткосрочный. Вид проекта: познавательный, творческий. Продолжительность: 1 месяц. Участники проекта: дети средней группы, родители, воспитатели. Цель:  формировать навыки самостоятельного и последовательного выполнения трудовых действий, соблюдая целостность трудового процесса. Закреплять стремление детей включаться в труд по собственной инициативе. Задачи:  1. Разработать систему работы по развитию трудовых навыков детей средней группы (хозяйственно – бытовой труд, самостоятельный, труд в природе). 2. Создать развивающую среду для детей с целью познания и практической трудовой деятельности ( огород на подоконнике). 3. Привлечь родителей, специалистов для актуализации данной темы. С целью мотивации детей.  </vt:lpstr>
      <vt:lpstr>      Предполагаемый результат: 1. Дети познакомятся с культурными и дикорастущими растениями. 2.Дети познакомятся с культурными  и дикорастущими растениями. 3.С помощью опытнической работы дети получат необходимые условия для роста растений. 4.С помощью исследовательской работы дети должны будут выявить многообразие и разнообразие посевного материала. 5.У детей будет формироваться бережное отношение к растительному миру. 6.Формирование у детей уважительного отношения к труду. 7.Создание в группе огорода на подоконнике. 8.Создание дневника наблюдений для фиксации наблюдений за растениями в огороде на подоконнике. 9.Активное участие родителей в реализации проекта.      </vt:lpstr>
      <vt:lpstr>Наш огород на окне</vt:lpstr>
      <vt:lpstr>Мастер класс с родителями</vt:lpstr>
      <vt:lpstr>Мастер класс с родителями</vt:lpstr>
      <vt:lpstr>Мастер класс с родителями</vt:lpstr>
      <vt:lpstr>                                              Этапы работы над проектом:  Подготовительный: определение цели и задач проекта, сбор информационного материала, создание условий для организации  работы в «огороде на окне», составление  плана мероприятий по организации детской деятельности – 1-я неделя. Основной (или этап реализации проекта): проводятся запланированные мероприятия для реализации проекта  (беседы, опыты, эксперименты, творческая деятельность, рассматривание иллюстраций, чтение) – 2-я, 3-я неделя. Заключительный: подводятся итоги, подготавливается презентация, итоговая беседа – 4-я неделя.              </vt:lpstr>
      <vt:lpstr>    Этапы реализации проекта: 1.Беседа с родителями «Огород на окне». 2.Консультации для родителей «Огород на окне». 3. Рассматривание книг, иллюстраций о растениях. 4. Практическая деятельность: посадка лука, зелени, цветов. 5. Наблюдение за ростом лука, зелени, цветов. 6. Труд в уголке природы. 7. Рассматривание семян через лупу. 8. Практическая деятельность: выращивание рассады. 9. Наблюдения: «Растут ли наши растения?» 10. Оформление дневника наблюдений. 11. Итоговая беседа «Огород на окне переносится на участок детского сада». 12. Обработка и оформление материалов проекта. 13. Анализ результативности.      </vt:lpstr>
      <vt:lpstr>Посадка растений</vt:lpstr>
      <vt:lpstr>      Проект в средней группе Познавательный, творческий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27</cp:revision>
  <dcterms:created xsi:type="dcterms:W3CDTF">2016-04-04T12:53:48Z</dcterms:created>
  <dcterms:modified xsi:type="dcterms:W3CDTF">2023-06-20T13:19:44Z</dcterms:modified>
</cp:coreProperties>
</file>