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83" r:id="rId4"/>
    <p:sldId id="284" r:id="rId5"/>
    <p:sldId id="279" r:id="rId6"/>
    <p:sldId id="260" r:id="rId7"/>
    <p:sldId id="285" r:id="rId8"/>
    <p:sldId id="286" r:id="rId9"/>
    <p:sldId id="289" r:id="rId10"/>
    <p:sldId id="265" r:id="rId11"/>
    <p:sldId id="266" r:id="rId12"/>
    <p:sldId id="272" r:id="rId13"/>
    <p:sldId id="273" r:id="rId14"/>
    <p:sldId id="274" r:id="rId15"/>
    <p:sldId id="276" r:id="rId16"/>
    <p:sldId id="277" r:id="rId17"/>
    <p:sldId id="291" r:id="rId18"/>
    <p:sldId id="278" r:id="rId19"/>
    <p:sldId id="282"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60"/>
  </p:normalViewPr>
  <p:slideViewPr>
    <p:cSldViewPr>
      <p:cViewPr varScale="1">
        <p:scale>
          <a:sx n="103" d="100"/>
          <a:sy n="103" d="100"/>
        </p:scale>
        <p:origin x="-2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10E7B57-61A5-4091-B066-693135B672D5}" type="datetimeFigureOut">
              <a:rPr lang="ru-RU" smtClean="0"/>
              <a:pPr/>
              <a:t>13.04.2023</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0C8F00F5-DABC-4489-9942-8AE36657276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10E7B57-61A5-4091-B066-693135B672D5}" type="datetimeFigureOut">
              <a:rPr lang="ru-RU" smtClean="0"/>
              <a:pPr/>
              <a:t>13.04.2023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8F00F5-DABC-4489-9942-8AE36657276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10E7B57-61A5-4091-B066-693135B672D5}" type="datetimeFigureOut">
              <a:rPr lang="ru-RU" smtClean="0"/>
              <a:pPr/>
              <a:t>13.04.2023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C8F00F5-DABC-4489-9942-8AE36657276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10E7B57-61A5-4091-B066-693135B672D5}" type="datetimeFigureOut">
              <a:rPr lang="ru-RU" smtClean="0"/>
              <a:pPr/>
              <a:t>13.04.2023</a:t>
            </a:fld>
            <a:endParaRPr lang="ru-RU"/>
          </a:p>
        </p:txBody>
      </p:sp>
      <p:sp>
        <p:nvSpPr>
          <p:cNvPr id="9" name="Номер слайда 8"/>
          <p:cNvSpPr>
            <a:spLocks noGrp="1"/>
          </p:cNvSpPr>
          <p:nvPr>
            <p:ph type="sldNum" sz="quarter" idx="15"/>
          </p:nvPr>
        </p:nvSpPr>
        <p:spPr/>
        <p:txBody>
          <a:bodyPr rtlCol="0"/>
          <a:lstStyle/>
          <a:p>
            <a:fld id="{0C8F00F5-DABC-4489-9942-8AE36657276D}"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10E7B57-61A5-4091-B066-693135B672D5}" type="datetimeFigureOut">
              <a:rPr lang="ru-RU" smtClean="0"/>
              <a:pPr/>
              <a:t>13.04.2023</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0C8F00F5-DABC-4489-9942-8AE36657276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10E7B57-61A5-4091-B066-693135B672D5}" type="datetimeFigureOut">
              <a:rPr lang="ru-RU" smtClean="0"/>
              <a:pPr/>
              <a:t>13.04.2023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C8F00F5-DABC-4489-9942-8AE36657276D}"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10E7B57-61A5-4091-B066-693135B672D5}" type="datetimeFigureOut">
              <a:rPr lang="ru-RU" smtClean="0"/>
              <a:pPr/>
              <a:t>13.04.2023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C8F00F5-DABC-4489-9942-8AE36657276D}"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10E7B57-61A5-4091-B066-693135B672D5}" type="datetimeFigureOut">
              <a:rPr lang="ru-RU" smtClean="0"/>
              <a:pPr/>
              <a:t>13.04.2023</a:t>
            </a:fld>
            <a:endParaRPr lang="ru-RU"/>
          </a:p>
        </p:txBody>
      </p:sp>
      <p:sp>
        <p:nvSpPr>
          <p:cNvPr id="7" name="Номер слайда 6"/>
          <p:cNvSpPr>
            <a:spLocks noGrp="1"/>
          </p:cNvSpPr>
          <p:nvPr>
            <p:ph type="sldNum" sz="quarter" idx="11"/>
          </p:nvPr>
        </p:nvSpPr>
        <p:spPr/>
        <p:txBody>
          <a:bodyPr rtlCol="0"/>
          <a:lstStyle/>
          <a:p>
            <a:fld id="{0C8F00F5-DABC-4489-9942-8AE36657276D}"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10E7B57-61A5-4091-B066-693135B672D5}" type="datetimeFigureOut">
              <a:rPr lang="ru-RU" smtClean="0"/>
              <a:pPr/>
              <a:t>13.04.2023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C8F00F5-DABC-4489-9942-8AE36657276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10E7B57-61A5-4091-B066-693135B672D5}" type="datetimeFigureOut">
              <a:rPr lang="ru-RU" smtClean="0"/>
              <a:pPr/>
              <a:t>13.04.2023</a:t>
            </a:fld>
            <a:endParaRPr lang="ru-RU"/>
          </a:p>
        </p:txBody>
      </p:sp>
      <p:sp>
        <p:nvSpPr>
          <p:cNvPr id="22" name="Номер слайда 21"/>
          <p:cNvSpPr>
            <a:spLocks noGrp="1"/>
          </p:cNvSpPr>
          <p:nvPr>
            <p:ph type="sldNum" sz="quarter" idx="15"/>
          </p:nvPr>
        </p:nvSpPr>
        <p:spPr/>
        <p:txBody>
          <a:bodyPr rtlCol="0"/>
          <a:lstStyle/>
          <a:p>
            <a:fld id="{0C8F00F5-DABC-4489-9942-8AE36657276D}"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10E7B57-61A5-4091-B066-693135B672D5}" type="datetimeFigureOut">
              <a:rPr lang="ru-RU" smtClean="0"/>
              <a:pPr/>
              <a:t>13.04.2023</a:t>
            </a:fld>
            <a:endParaRPr lang="ru-RU"/>
          </a:p>
        </p:txBody>
      </p:sp>
      <p:sp>
        <p:nvSpPr>
          <p:cNvPr id="18" name="Номер слайда 17"/>
          <p:cNvSpPr>
            <a:spLocks noGrp="1"/>
          </p:cNvSpPr>
          <p:nvPr>
            <p:ph type="sldNum" sz="quarter" idx="11"/>
          </p:nvPr>
        </p:nvSpPr>
        <p:spPr/>
        <p:txBody>
          <a:bodyPr rtlCol="0"/>
          <a:lstStyle/>
          <a:p>
            <a:fld id="{0C8F00F5-DABC-4489-9942-8AE36657276D}"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10E7B57-61A5-4091-B066-693135B672D5}" type="datetimeFigureOut">
              <a:rPr lang="ru-RU" smtClean="0"/>
              <a:pPr/>
              <a:t>13.04.2023</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C8F00F5-DABC-4489-9942-8AE36657276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332656"/>
            <a:ext cx="7772400" cy="1656184"/>
          </a:xfrm>
        </p:spPr>
        <p:txBody>
          <a:bodyPr>
            <a:normAutofit/>
          </a:bodyPr>
          <a:lstStyle/>
          <a:p>
            <a:pPr algn="ctr"/>
            <a:r>
              <a:rPr lang="ru-RU" sz="4000" b="1" i="1" dirty="0" smtClean="0">
                <a:solidFill>
                  <a:srgbClr val="FF0000"/>
                </a:solidFill>
              </a:rPr>
              <a:t>Пальчиковая гимнастика для дошкольников</a:t>
            </a:r>
            <a:endParaRPr lang="ru-RU" sz="4000" b="1" i="1" dirty="0">
              <a:solidFill>
                <a:srgbClr val="FF0000"/>
              </a:solidFill>
            </a:endParaRPr>
          </a:p>
        </p:txBody>
      </p:sp>
      <p:sp>
        <p:nvSpPr>
          <p:cNvPr id="3" name="Подзаголовок 2"/>
          <p:cNvSpPr>
            <a:spLocks noGrp="1"/>
          </p:cNvSpPr>
          <p:nvPr>
            <p:ph type="subTitle" idx="1"/>
          </p:nvPr>
        </p:nvSpPr>
        <p:spPr>
          <a:xfrm>
            <a:off x="179512" y="2564904"/>
            <a:ext cx="4320480" cy="2160240"/>
          </a:xfrm>
        </p:spPr>
        <p:txBody>
          <a:bodyPr>
            <a:normAutofit/>
          </a:bodyPr>
          <a:lstStyle/>
          <a:p>
            <a:pPr algn="ctr"/>
            <a:r>
              <a:rPr lang="ru-RU" sz="2400" b="1" dirty="0" smtClean="0">
                <a:solidFill>
                  <a:srgbClr val="002060"/>
                </a:solidFill>
              </a:rPr>
              <a:t>Чем больше мастерства в детской руке, тем умнее  ребёнок</a:t>
            </a:r>
          </a:p>
          <a:p>
            <a:pPr algn="ctr"/>
            <a:r>
              <a:rPr lang="ru-RU" sz="2400" b="1" dirty="0" smtClean="0">
                <a:solidFill>
                  <a:srgbClr val="002060"/>
                </a:solidFill>
              </a:rPr>
              <a:t> (В. А. Сухомлинский)</a:t>
            </a:r>
            <a:endParaRPr lang="ru-RU" sz="2400" dirty="0"/>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242227"/>
            <a:ext cx="3672408" cy="311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5652120" y="5517232"/>
            <a:ext cx="2646040" cy="954107"/>
          </a:xfrm>
          <a:prstGeom prst="rect">
            <a:avLst/>
          </a:prstGeom>
        </p:spPr>
        <p:txBody>
          <a:bodyPr wrap="square">
            <a:spAutoFit/>
          </a:bodyPr>
          <a:lstStyle/>
          <a:p>
            <a:pPr lvl="0"/>
            <a:r>
              <a:rPr kumimoji="0" lang="ru-RU" sz="14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Выполнили  воспитатели </a:t>
            </a:r>
            <a:r>
              <a:rPr kumimoji="0" lang="ru-RU" sz="14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МБДОУ</a:t>
            </a:r>
            <a:r>
              <a:rPr lang="ru-RU" sz="1400" b="1" i="1" kern="0" dirty="0" smtClean="0">
                <a:solidFill>
                  <a:srgbClr val="FF0000"/>
                </a:solidFill>
                <a:latin typeface="Times New Roman" panose="02020603050405020304" pitchFamily="18" charset="0"/>
                <a:cs typeface="Times New Roman" panose="02020603050405020304" pitchFamily="18" charset="0"/>
              </a:rPr>
              <a:t>  № 333  </a:t>
            </a:r>
            <a:endParaRPr lang="ru-RU" sz="1400" b="1" i="1" kern="0" dirty="0" smtClean="0">
              <a:solidFill>
                <a:srgbClr val="FF0000"/>
              </a:solidFill>
              <a:latin typeface="Times New Roman" panose="02020603050405020304" pitchFamily="18" charset="0"/>
              <a:cs typeface="Times New Roman" panose="02020603050405020304" pitchFamily="18" charset="0"/>
            </a:endParaRPr>
          </a:p>
          <a:p>
            <a:pPr lvl="0"/>
            <a:r>
              <a:rPr lang="ru-RU" sz="1400" b="1" i="1" kern="0" dirty="0" smtClean="0">
                <a:solidFill>
                  <a:srgbClr val="FF0000"/>
                </a:solidFill>
                <a:latin typeface="Times New Roman" panose="02020603050405020304" pitchFamily="18" charset="0"/>
                <a:cs typeface="Times New Roman" panose="02020603050405020304" pitchFamily="18" charset="0"/>
              </a:rPr>
              <a:t>Солдатенко </a:t>
            </a:r>
            <a:r>
              <a:rPr lang="ru-RU" sz="1400" b="1" i="1" kern="0" dirty="0" smtClean="0">
                <a:solidFill>
                  <a:srgbClr val="FF0000"/>
                </a:solidFill>
                <a:latin typeface="Times New Roman" panose="02020603050405020304" pitchFamily="18" charset="0"/>
                <a:cs typeface="Times New Roman" panose="02020603050405020304" pitchFamily="18" charset="0"/>
              </a:rPr>
              <a:t>И.С</a:t>
            </a:r>
            <a:r>
              <a:rPr lang="ru-RU" sz="1400" b="1" i="1" kern="0" dirty="0" smtClean="0">
                <a:solidFill>
                  <a:srgbClr val="FF0000"/>
                </a:solidFill>
                <a:latin typeface="Times New Roman" panose="02020603050405020304" pitchFamily="18" charset="0"/>
                <a:cs typeface="Times New Roman" panose="02020603050405020304" pitchFamily="18" charset="0"/>
              </a:rPr>
              <a:t>.,</a:t>
            </a:r>
          </a:p>
          <a:p>
            <a:pPr lvl="0"/>
            <a:r>
              <a:rPr kumimoji="0" lang="ru-RU" sz="1400" b="1" i="1" u="none" strike="noStrike" kern="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Рудякова</a:t>
            </a:r>
            <a:r>
              <a:rPr kumimoji="0" lang="ru-RU" sz="14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Н.С.</a:t>
            </a:r>
            <a:r>
              <a:rPr kumimoji="0" lang="ru-RU" sz="1400" b="1" i="1" u="none" strike="noStrike" kern="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endParaRPr kumimoji="0" lang="ru-RU"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2328538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490066"/>
          </a:xfrm>
        </p:spPr>
        <p:txBody>
          <a:bodyPr>
            <a:normAutofit/>
          </a:bodyPr>
          <a:lstStyle/>
          <a:p>
            <a:pPr algn="ctr"/>
            <a:r>
              <a:rPr lang="ru-RU" sz="2000" b="1" i="1" dirty="0">
                <a:solidFill>
                  <a:srgbClr val="0070C0"/>
                </a:solidFill>
              </a:rPr>
              <a:t>Как играть в пальчиковые игры</a:t>
            </a:r>
          </a:p>
        </p:txBody>
      </p:sp>
      <p:sp>
        <p:nvSpPr>
          <p:cNvPr id="3" name="Объект 2"/>
          <p:cNvSpPr>
            <a:spLocks noGrp="1"/>
          </p:cNvSpPr>
          <p:nvPr>
            <p:ph sz="quarter" idx="1"/>
          </p:nvPr>
        </p:nvSpPr>
        <p:spPr>
          <a:xfrm>
            <a:off x="457200" y="980728"/>
            <a:ext cx="7467600" cy="5493224"/>
          </a:xfrm>
        </p:spPr>
        <p:txBody>
          <a:bodyPr>
            <a:normAutofit fontScale="32500" lnSpcReduction="20000"/>
          </a:bodyPr>
          <a:lstStyle/>
          <a:p>
            <a:pPr marL="0" indent="0">
              <a:buNone/>
            </a:pPr>
            <a:endParaRPr lang="ru-RU" dirty="0"/>
          </a:p>
          <a:p>
            <a:r>
              <a:rPr lang="ru-RU" sz="4900" dirty="0"/>
              <a:t>Перед игрой мы с детьми обсуждаем её содержание, сразу при этом отрабатывая необходимые жесты, комбинации пальцев, движения. Это не только позволяет подготавливать малышей к правильному выполнению упражнений, но и создаёт необходимый эмоциональный настрой.</a:t>
            </a:r>
          </a:p>
          <a:p>
            <a:r>
              <a:rPr lang="ru-RU" sz="4900" dirty="0"/>
              <a:t>Перед началом упражнений дети разогревают ладони лёгкими поглаживаниями до приятного ощущения тепла.</a:t>
            </a:r>
          </a:p>
          <a:p>
            <a:r>
              <a:rPr lang="ru-RU" sz="4900" dirty="0"/>
              <a:t>Все упражнения выполняются в медленном темпе, от 3 до 5 раз, сначала правой рукой, затем левой, а потом двумя руками вместе.</a:t>
            </a:r>
          </a:p>
          <a:p>
            <a:r>
              <a:rPr lang="ru-RU" sz="4900" dirty="0"/>
              <a:t>Выполняя упражнения вместе с детьми, обязательно нужно демонстрировать собственную увлечённость игрой.</a:t>
            </a:r>
          </a:p>
          <a:p>
            <a:r>
              <a:rPr lang="ru-RU" sz="4900" dirty="0"/>
              <a:t>При выполнении упражнений необходимо вовлекать, по возможности, все пальцы руки.</a:t>
            </a:r>
          </a:p>
          <a:p>
            <a:r>
              <a:rPr lang="ru-RU" sz="4900" dirty="0"/>
              <a:t>Необходимо следить за правильной постановкой кисти руки, точным переключением с одного движения на другое.</a:t>
            </a:r>
          </a:p>
          <a:p>
            <a:r>
              <a:rPr lang="ru-RU" sz="4900" dirty="0"/>
              <a:t>Нужно добиваться, чтобы все упражнения выполнялись детьми легко, без чрезмерного напряжения мышц руки, чтобы они приносили радость.</a:t>
            </a:r>
          </a:p>
          <a:p>
            <a:r>
              <a:rPr lang="ru-RU" sz="4900" dirty="0"/>
              <a:t>Все указания даются спокойным, доброжелательным тоном, чётко, без лишних слов. При необходимости отдельным детям оказывается помощь.</a:t>
            </a:r>
          </a:p>
          <a:p>
            <a:r>
              <a:rPr lang="ru-RU" sz="4900" dirty="0"/>
              <a:t>В идеале: каждое занятие имеет своё название, длиться несколько минут и повторяется в течение дня 2 – 3 раза</a:t>
            </a:r>
            <a:r>
              <a:rPr lang="ru-RU" sz="4900" dirty="0" smtClean="0"/>
              <a:t>.</a:t>
            </a:r>
            <a:endParaRPr lang="ru-RU" sz="4900" dirty="0"/>
          </a:p>
        </p:txBody>
      </p:sp>
    </p:spTree>
    <p:extLst>
      <p:ext uri="{BB962C8B-B14F-4D97-AF65-F5344CB8AC3E}">
        <p14:creationId xmlns:p14="http://schemas.microsoft.com/office/powerpoint/2010/main" val="407587284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228919"/>
            <a:ext cx="7467600" cy="45719"/>
          </a:xfrm>
        </p:spPr>
        <p:txBody>
          <a:bodyPr>
            <a:normAutofit fontScale="90000"/>
          </a:bodyPr>
          <a:lstStyle/>
          <a:p>
            <a:endParaRPr lang="ru-RU" dirty="0"/>
          </a:p>
        </p:txBody>
      </p:sp>
      <p:sp>
        <p:nvSpPr>
          <p:cNvPr id="3" name="Объект 2"/>
          <p:cNvSpPr>
            <a:spLocks noGrp="1"/>
          </p:cNvSpPr>
          <p:nvPr>
            <p:ph sz="quarter" idx="1"/>
          </p:nvPr>
        </p:nvSpPr>
        <p:spPr>
          <a:xfrm>
            <a:off x="467544" y="476672"/>
            <a:ext cx="7467600" cy="5832648"/>
          </a:xfrm>
        </p:spPr>
        <p:txBody>
          <a:bodyPr>
            <a:normAutofit fontScale="92500" lnSpcReduction="20000"/>
          </a:bodyPr>
          <a:lstStyle/>
          <a:p>
            <a:r>
              <a:rPr lang="ru-RU" dirty="0"/>
              <a:t>При повторных проведениях игры дети нередко начинают произносить текст частично (особенно начало и окончание фраз). Постепенно текст разучивается наизусть, дети произносят его целиком, соотнося слова с движением.</a:t>
            </a:r>
          </a:p>
          <a:p>
            <a:r>
              <a:rPr lang="ru-RU" dirty="0"/>
              <a:t>Выбрав два или три упражнения, постепенно заменяю их новыми. Наиболее понравившиеся игры оставляем в своём репертуаре и возвращаемся к ним по желанию детей.</a:t>
            </a:r>
          </a:p>
          <a:p>
            <a:r>
              <a:rPr lang="ru-RU" dirty="0"/>
              <a:t>Очень чётко </a:t>
            </a:r>
            <a:r>
              <a:rPr lang="ru-RU" dirty="0" smtClean="0"/>
              <a:t>придерживаюсь </a:t>
            </a:r>
            <a:r>
              <a:rPr lang="ru-RU" dirty="0"/>
              <a:t>следующего правила:  не ставить перед детьми несколько сложных задач сразу (к примеру: показывать движения и произносить текст). Так как объём внимания у детей ограничен, и невыполнимая задача может «отбить» интерес к игре.</a:t>
            </a:r>
          </a:p>
          <a:p>
            <a:r>
              <a:rPr lang="ru-RU" dirty="0"/>
              <a:t>Никогда не принуждайте! Попытайтесь разобраться в причинах отказа, если возможно, ликвидируйте их (например, изменив задание) или поменяйте игру.</a:t>
            </a:r>
          </a:p>
          <a:p>
            <a:r>
              <a:rPr lang="ru-RU" dirty="0"/>
              <a:t>Приведённая ниже таблица позволяет чётко спланировать работу с детьми  разного дошкольного возраста в обучении пальчиковым играм.</a:t>
            </a:r>
          </a:p>
          <a:p>
            <a:endParaRPr lang="ru-RU" dirty="0"/>
          </a:p>
          <a:p>
            <a:endParaRPr lang="ru-RU" dirty="0"/>
          </a:p>
        </p:txBody>
      </p:sp>
    </p:spTree>
    <p:extLst>
      <p:ext uri="{BB962C8B-B14F-4D97-AF65-F5344CB8AC3E}">
        <p14:creationId xmlns:p14="http://schemas.microsoft.com/office/powerpoint/2010/main" val="594123899"/>
      </p:ext>
    </p:extLst>
  </p:cSld>
  <p:clrMapOvr>
    <a:masterClrMapping/>
  </p:clrMapOvr>
  <p:transition spd="slow">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706090"/>
          </a:xfrm>
        </p:spPr>
        <p:txBody>
          <a:bodyPr/>
          <a:lstStyle/>
          <a:p>
            <a:pPr algn="ctr"/>
            <a:r>
              <a:rPr lang="ru-RU" b="1" dirty="0" smtClean="0">
                <a:solidFill>
                  <a:srgbClr val="00B050"/>
                </a:solidFill>
              </a:rPr>
              <a:t>Пальчиковые игры</a:t>
            </a:r>
            <a:endParaRPr lang="ru-RU" b="1" dirty="0">
              <a:solidFill>
                <a:srgbClr val="00B050"/>
              </a:solidFill>
            </a:endParaRPr>
          </a:p>
        </p:txBody>
      </p:sp>
      <p:sp>
        <p:nvSpPr>
          <p:cNvPr id="3" name="Объект 2"/>
          <p:cNvSpPr>
            <a:spLocks noGrp="1"/>
          </p:cNvSpPr>
          <p:nvPr>
            <p:ph sz="quarter" idx="1"/>
          </p:nvPr>
        </p:nvSpPr>
        <p:spPr>
          <a:xfrm>
            <a:off x="457200" y="980728"/>
            <a:ext cx="8147248" cy="5493224"/>
          </a:xfrm>
        </p:spPr>
        <p:txBody>
          <a:bodyPr>
            <a:normAutofit/>
          </a:bodyPr>
          <a:lstStyle/>
          <a:p>
            <a:pPr marL="0" indent="0" algn="ctr">
              <a:buNone/>
            </a:pPr>
            <a:r>
              <a:rPr lang="ru-RU" b="1" dirty="0" smtClean="0">
                <a:solidFill>
                  <a:srgbClr val="7030A0"/>
                </a:solidFill>
              </a:rPr>
              <a:t>1. Игры </a:t>
            </a:r>
            <a:r>
              <a:rPr lang="ru-RU" b="1" dirty="0">
                <a:solidFill>
                  <a:srgbClr val="7030A0"/>
                </a:solidFill>
              </a:rPr>
              <a:t>– манипуляции.</a:t>
            </a:r>
          </a:p>
          <a:p>
            <a:pPr marL="0" indent="0">
              <a:buNone/>
            </a:pPr>
            <a:r>
              <a:rPr lang="ru-RU" sz="2000" dirty="0"/>
              <a:t>«Ладушки-ладушки…», «Сорока-белобока…» - указательным пальцем осуществляют круговые движения.</a:t>
            </a:r>
          </a:p>
          <a:p>
            <a:pPr marL="0" indent="0">
              <a:buNone/>
            </a:pPr>
            <a:r>
              <a:rPr lang="ru-RU" sz="2000" dirty="0"/>
              <a:t>«Пальчик-мальчик, где ты был?..», «Мы делили апельсин…», «Этот пальчик хочет спать…», «Этот пальчик – дедушка…», «Раз, два, три, четыре, кто живёт в моей квартире?..», «Пальчики пошли гулять…» - ребёнок поочерёдно загибает каждый пальчик. Эти упражнения он может выполнять самостоятельно или с помощью взрослого. Они развивают воображение: в каждом пальчике ребёнок видит тот или иной образ.</a:t>
            </a:r>
          </a:p>
          <a:p>
            <a:endParaRPr lang="ru-RU" dirty="0"/>
          </a:p>
        </p:txBody>
      </p:sp>
    </p:spTree>
    <p:extLst>
      <p:ext uri="{BB962C8B-B14F-4D97-AF65-F5344CB8AC3E}">
        <p14:creationId xmlns:p14="http://schemas.microsoft.com/office/powerpoint/2010/main" val="311207328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7467600" cy="576064"/>
          </a:xfrm>
        </p:spPr>
        <p:txBody>
          <a:bodyPr>
            <a:normAutofit fontScale="90000"/>
          </a:bodyPr>
          <a:lstStyle/>
          <a:p>
            <a:pPr algn="ctr"/>
            <a:r>
              <a:rPr lang="ru-RU" sz="2400" b="1" dirty="0">
                <a:solidFill>
                  <a:srgbClr val="7030A0"/>
                </a:solidFill>
              </a:rPr>
              <a:t>2</a:t>
            </a:r>
            <a:r>
              <a:rPr lang="ru-RU" b="1" dirty="0">
                <a:solidFill>
                  <a:srgbClr val="7030A0"/>
                </a:solidFill>
              </a:rPr>
              <a:t>. Сюжетные пальчиковые упражнения</a:t>
            </a:r>
            <a:r>
              <a:rPr lang="ru-RU" dirty="0"/>
              <a:t>.</a:t>
            </a:r>
          </a:p>
        </p:txBody>
      </p:sp>
      <p:sp>
        <p:nvSpPr>
          <p:cNvPr id="3" name="Объект 2"/>
          <p:cNvSpPr>
            <a:spLocks noGrp="1"/>
          </p:cNvSpPr>
          <p:nvPr>
            <p:ph sz="quarter" idx="1"/>
          </p:nvPr>
        </p:nvSpPr>
        <p:spPr>
          <a:xfrm>
            <a:off x="323528" y="908720"/>
            <a:ext cx="8352928" cy="5472608"/>
          </a:xfrm>
        </p:spPr>
        <p:txBody>
          <a:bodyPr>
            <a:normAutofit/>
          </a:bodyPr>
          <a:lstStyle/>
          <a:p>
            <a:pPr marL="0" indent="0">
              <a:buNone/>
            </a:pPr>
            <a:r>
              <a:rPr lang="ru-RU" sz="2000" dirty="0">
                <a:solidFill>
                  <a:srgbClr val="00B050"/>
                </a:solidFill>
              </a:rPr>
              <a:t>«</a:t>
            </a:r>
            <a:r>
              <a:rPr lang="ru-RU" sz="2000" b="1" dirty="0">
                <a:solidFill>
                  <a:srgbClr val="00B050"/>
                </a:solidFill>
              </a:rPr>
              <a:t>Пальчики здороваются</a:t>
            </a:r>
            <a:r>
              <a:rPr lang="ru-RU" sz="2000" dirty="0">
                <a:solidFill>
                  <a:srgbClr val="00B050"/>
                </a:solidFill>
              </a:rPr>
              <a:t>» </a:t>
            </a:r>
            <a:r>
              <a:rPr lang="ru-RU" sz="2000" dirty="0"/>
              <a:t>- подушечки пальцев соприкасаются с большим пальцем (правой, левой руки, двух одновременно).</a:t>
            </a:r>
          </a:p>
          <a:p>
            <a:pPr marL="0" indent="0">
              <a:buNone/>
            </a:pPr>
            <a:r>
              <a:rPr lang="ru-RU" sz="2000" dirty="0">
                <a:solidFill>
                  <a:srgbClr val="00B050"/>
                </a:solidFill>
              </a:rPr>
              <a:t>«</a:t>
            </a:r>
            <a:r>
              <a:rPr lang="ru-RU" sz="2000" b="1" dirty="0">
                <a:solidFill>
                  <a:srgbClr val="00B050"/>
                </a:solidFill>
              </a:rPr>
              <a:t>Распускается цветок</a:t>
            </a:r>
            <a:r>
              <a:rPr lang="ru-RU" sz="2000" dirty="0">
                <a:solidFill>
                  <a:srgbClr val="00B050"/>
                </a:solidFill>
              </a:rPr>
              <a:t>»</a:t>
            </a:r>
            <a:r>
              <a:rPr lang="ru-RU" sz="2000" dirty="0"/>
              <a:t> - из сжатого кулака поочерёдно «появляются» пальцы.</a:t>
            </a:r>
          </a:p>
          <a:p>
            <a:pPr marL="0" indent="0">
              <a:buNone/>
            </a:pPr>
            <a:r>
              <a:rPr lang="ru-RU" sz="2000" b="1" dirty="0">
                <a:solidFill>
                  <a:srgbClr val="00B050"/>
                </a:solidFill>
              </a:rPr>
              <a:t>«Грабли»</a:t>
            </a:r>
            <a:r>
              <a:rPr lang="ru-RU" sz="2000" dirty="0"/>
              <a:t> - ладони на себя, пальцы переплетаются между собой.</a:t>
            </a:r>
          </a:p>
          <a:p>
            <a:pPr marL="0" indent="0">
              <a:buNone/>
            </a:pPr>
            <a:r>
              <a:rPr lang="ru-RU" sz="2000" b="1" dirty="0">
                <a:solidFill>
                  <a:srgbClr val="00B050"/>
                </a:solidFill>
              </a:rPr>
              <a:t>«Ёлка»</a:t>
            </a:r>
            <a:r>
              <a:rPr lang="ru-RU" sz="2000" dirty="0"/>
              <a:t> - ладони от себя, пальцы в «замок» (ладони под углом друг к другу). Пальцы выставляют вперёд, локти к корпусу не прижимаются.</a:t>
            </a:r>
          </a:p>
          <a:p>
            <a:pPr marL="0" indent="0">
              <a:buNone/>
            </a:pPr>
            <a:r>
              <a:rPr lang="ru-RU" sz="2000" dirty="0"/>
              <a:t>К этой группе относятся также упражнения, которые позволяют детям изображать предметы транспорта и мебели, диких и домашних животных, птиц, насекомых, деревьев.</a:t>
            </a:r>
          </a:p>
          <a:p>
            <a:endParaRPr lang="ru-RU" sz="2000" dirty="0"/>
          </a:p>
        </p:txBody>
      </p:sp>
    </p:spTree>
    <p:extLst>
      <p:ext uri="{BB962C8B-B14F-4D97-AF65-F5344CB8AC3E}">
        <p14:creationId xmlns:p14="http://schemas.microsoft.com/office/powerpoint/2010/main" val="23626580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2400" b="1" dirty="0">
                <a:solidFill>
                  <a:srgbClr val="7030A0"/>
                </a:solidFill>
              </a:rPr>
              <a:t>3. Пальчиковые упражнения в сочетании со звуковой гимнастикой</a:t>
            </a:r>
            <a:r>
              <a:rPr lang="ru-RU" dirty="0"/>
              <a:t>.</a:t>
            </a:r>
          </a:p>
        </p:txBody>
      </p:sp>
      <p:sp>
        <p:nvSpPr>
          <p:cNvPr id="3" name="Объект 2"/>
          <p:cNvSpPr>
            <a:spLocks noGrp="1"/>
          </p:cNvSpPr>
          <p:nvPr>
            <p:ph sz="quarter" idx="1"/>
          </p:nvPr>
        </p:nvSpPr>
        <p:spPr/>
        <p:txBody>
          <a:bodyPr/>
          <a:lstStyle/>
          <a:p>
            <a:r>
              <a:rPr lang="ru-RU" dirty="0"/>
              <a:t>Ребёнок может поочерёдно соединять пальцы каждой руки друг с другом, или выпрямлять по очереди каждый палец, или сжимать пальцы в кулак и разжимать и в это время произносить звуки: б-п, д-т, к-г.</a:t>
            </a:r>
          </a:p>
          <a:p>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4077072"/>
            <a:ext cx="15240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31751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16632"/>
            <a:ext cx="7467600" cy="1080120"/>
          </a:xfrm>
        </p:spPr>
        <p:txBody>
          <a:bodyPr>
            <a:normAutofit fontScale="90000"/>
          </a:bodyPr>
          <a:lstStyle/>
          <a:p>
            <a:pPr algn="ctr"/>
            <a:r>
              <a:rPr lang="ru-RU" dirty="0" smtClean="0"/>
              <a:t/>
            </a:r>
            <a:br>
              <a:rPr lang="ru-RU" dirty="0" smtClean="0"/>
            </a:br>
            <a:r>
              <a:rPr lang="ru-RU" sz="2700" b="1" dirty="0">
                <a:solidFill>
                  <a:srgbClr val="7030A0"/>
                </a:solidFill>
              </a:rPr>
              <a:t>4</a:t>
            </a:r>
            <a:r>
              <a:rPr lang="ru-RU" sz="2700" b="1" dirty="0" smtClean="0">
                <a:solidFill>
                  <a:srgbClr val="7030A0"/>
                </a:solidFill>
              </a:rPr>
              <a:t>. </a:t>
            </a:r>
            <a:r>
              <a:rPr lang="ru-RU" sz="2700" b="1" dirty="0">
                <a:solidFill>
                  <a:srgbClr val="7030A0"/>
                </a:solidFill>
              </a:rPr>
              <a:t>Пальчиковые упражнения в сочетании с самомассажем кистей и пальцев рук.</a:t>
            </a:r>
            <a:br>
              <a:rPr lang="ru-RU" sz="2700" b="1" dirty="0">
                <a:solidFill>
                  <a:srgbClr val="7030A0"/>
                </a:solidFill>
              </a:rPr>
            </a:br>
            <a:endParaRPr lang="ru-RU" sz="2700" b="1" dirty="0">
              <a:solidFill>
                <a:srgbClr val="7030A0"/>
              </a:solidFill>
            </a:endParaRPr>
          </a:p>
        </p:txBody>
      </p:sp>
      <p:sp>
        <p:nvSpPr>
          <p:cNvPr id="3" name="Объект 2"/>
          <p:cNvSpPr>
            <a:spLocks noGrp="1"/>
          </p:cNvSpPr>
          <p:nvPr>
            <p:ph sz="quarter" idx="1"/>
          </p:nvPr>
        </p:nvSpPr>
        <p:spPr>
          <a:xfrm>
            <a:off x="457200" y="836712"/>
            <a:ext cx="8363272" cy="5637240"/>
          </a:xfrm>
        </p:spPr>
        <p:txBody>
          <a:bodyPr>
            <a:normAutofit fontScale="92500" lnSpcReduction="10000"/>
          </a:bodyPr>
          <a:lstStyle/>
          <a:p>
            <a:r>
              <a:rPr lang="ru-RU" sz="1600" dirty="0" smtClean="0"/>
              <a:t>Самомассаж является одним из видов пассивной гимнастики. Оказывает общеукрепляющее действие на мышечную систему. Работоспособность утомлённой мышцы под влиянием массажа восстанавливается быстрее, чем при полном покое. При систематическом проведении массажа улучшаются функции рецепторов, проводящих путей, усиливаются рефлекторные связи коры головного мозга с мышцами и сосудами. В рецепторах возникают импульсы, которые достигая коры головного мозга, оказывают тонизирующее воздействие на ЦНС, в результате чего повышается ее роль в отношении всех систем и органов.</a:t>
            </a:r>
          </a:p>
          <a:p>
            <a:r>
              <a:rPr lang="ru-RU" sz="1600" dirty="0" smtClean="0"/>
              <a:t>В </a:t>
            </a:r>
            <a:r>
              <a:rPr lang="ru-RU" sz="1600" dirty="0"/>
              <a:t>данных упражнениях используются традиционные для массажа движения – </a:t>
            </a:r>
            <a:r>
              <a:rPr lang="ru-RU" sz="1600" dirty="0" smtClean="0"/>
              <a:t>поглаживания, разминание</a:t>
            </a:r>
            <a:r>
              <a:rPr lang="ru-RU" sz="1600" dirty="0"/>
              <a:t>, растирание, надавливание, пощипывание (от периферии к центру).</a:t>
            </a:r>
          </a:p>
          <a:p>
            <a:r>
              <a:rPr lang="ru-RU" sz="1600" b="1" dirty="0">
                <a:solidFill>
                  <a:srgbClr val="00B0F0"/>
                </a:solidFill>
              </a:rPr>
              <a:t>«Помоем руки под горячей струёй воды»</a:t>
            </a:r>
            <a:r>
              <a:rPr lang="ru-RU" sz="1600" dirty="0"/>
              <a:t> - движение, как при мытье рук.</a:t>
            </a:r>
          </a:p>
          <a:p>
            <a:r>
              <a:rPr lang="ru-RU" sz="1600" b="1" dirty="0">
                <a:solidFill>
                  <a:srgbClr val="00B0F0"/>
                </a:solidFill>
              </a:rPr>
              <a:t>«Надеваем перчатки» </a:t>
            </a:r>
            <a:r>
              <a:rPr lang="ru-RU" sz="1600" dirty="0"/>
              <a:t>- большим и указательным пальцами правой и левой руки растираем каждый палец левой руки, начиная с мизинца, сверху вниз. В конце растираем ладонь.</a:t>
            </a:r>
          </a:p>
          <a:p>
            <a:r>
              <a:rPr lang="ru-RU" sz="1600" b="1" dirty="0">
                <a:solidFill>
                  <a:srgbClr val="00B0F0"/>
                </a:solidFill>
              </a:rPr>
              <a:t>«Засолка капусты»</a:t>
            </a:r>
            <a:r>
              <a:rPr lang="ru-RU" sz="1600" dirty="0"/>
              <a:t> - движения ребром ладони правой руки о ладонь левой руки: постукивание, пиление. Движения обеих кистей: имитация посыпания солью, сжимание пальцев в кулак.</a:t>
            </a:r>
          </a:p>
          <a:p>
            <a:r>
              <a:rPr lang="ru-RU" sz="1600" b="1" dirty="0">
                <a:solidFill>
                  <a:srgbClr val="00B0F0"/>
                </a:solidFill>
              </a:rPr>
              <a:t>«Согреем руки»</a:t>
            </a:r>
            <a:r>
              <a:rPr lang="ru-RU" sz="1600" dirty="0"/>
              <a:t> - движения, как при растирании рук.</a:t>
            </a:r>
          </a:p>
          <a:p>
            <a:r>
              <a:rPr lang="ru-RU" sz="1600" b="1" dirty="0">
                <a:solidFill>
                  <a:srgbClr val="00B0F0"/>
                </a:solidFill>
              </a:rPr>
              <a:t>«Молоточек»</a:t>
            </a:r>
            <a:r>
              <a:rPr lang="ru-RU" sz="1600" dirty="0"/>
              <a:t> - фалангами сжатых в кулак пальцев правой руки «забивать» гвозди.</a:t>
            </a:r>
          </a:p>
          <a:p>
            <a:r>
              <a:rPr lang="ru-RU" sz="1600" b="1" dirty="0">
                <a:solidFill>
                  <a:srgbClr val="00B0F0"/>
                </a:solidFill>
              </a:rPr>
              <a:t>«Гуси щиплют травку» </a:t>
            </a:r>
            <a:r>
              <a:rPr lang="ru-RU" sz="1600" dirty="0"/>
              <a:t>- пальцы правой руки пощипывают кисть левой.</a:t>
            </a:r>
          </a:p>
          <a:p>
            <a:r>
              <a:rPr lang="ru-RU" sz="1600" dirty="0"/>
              <a:t>Для более эффективного самомассажа кисти рук  используются грецкий орех, каштан, шестигранный карандаш, массажный мячик.</a:t>
            </a:r>
          </a:p>
          <a:p>
            <a:endParaRPr lang="ru-RU" dirty="0"/>
          </a:p>
        </p:txBody>
      </p:sp>
    </p:spTree>
    <p:extLst>
      <p:ext uri="{BB962C8B-B14F-4D97-AF65-F5344CB8AC3E}">
        <p14:creationId xmlns:p14="http://schemas.microsoft.com/office/powerpoint/2010/main" val="18154199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4463"/>
            <a:ext cx="7467600" cy="404217"/>
          </a:xfrm>
        </p:spPr>
        <p:txBody>
          <a:bodyPr>
            <a:normAutofit fontScale="90000"/>
          </a:bodyPr>
          <a:lstStyle/>
          <a:p>
            <a:pPr algn="ctr"/>
            <a:r>
              <a:rPr lang="ru-RU" sz="2400" b="1" dirty="0" smtClean="0">
                <a:solidFill>
                  <a:srgbClr val="7030A0"/>
                </a:solidFill>
              </a:rPr>
              <a:t>5. </a:t>
            </a:r>
            <a:r>
              <a:rPr lang="ru-RU" sz="2400" b="1" dirty="0">
                <a:solidFill>
                  <a:srgbClr val="7030A0"/>
                </a:solidFill>
              </a:rPr>
              <a:t>Театр в руке.</a:t>
            </a:r>
          </a:p>
        </p:txBody>
      </p:sp>
      <p:sp>
        <p:nvSpPr>
          <p:cNvPr id="3" name="Объект 2"/>
          <p:cNvSpPr>
            <a:spLocks noGrp="1"/>
          </p:cNvSpPr>
          <p:nvPr>
            <p:ph sz="quarter" idx="1"/>
          </p:nvPr>
        </p:nvSpPr>
        <p:spPr>
          <a:xfrm>
            <a:off x="467544" y="764704"/>
            <a:ext cx="7920880" cy="5664624"/>
          </a:xfrm>
        </p:spPr>
        <p:txBody>
          <a:bodyPr>
            <a:normAutofit/>
          </a:bodyPr>
          <a:lstStyle/>
          <a:p>
            <a:r>
              <a:rPr lang="ru-RU" sz="2000" dirty="0"/>
              <a:t>Позволяет повысить общий тонус, </a:t>
            </a:r>
            <a:r>
              <a:rPr lang="ru-RU" sz="2000" dirty="0" smtClean="0"/>
              <a:t>развивает</a:t>
            </a:r>
            <a:br>
              <a:rPr lang="ru-RU" sz="2000" dirty="0" smtClean="0"/>
            </a:br>
            <a:r>
              <a:rPr lang="ru-RU" sz="2000" dirty="0" smtClean="0"/>
              <a:t> </a:t>
            </a:r>
            <a:r>
              <a:rPr lang="ru-RU" sz="2000" dirty="0"/>
              <a:t>внимание и память, снимает </a:t>
            </a:r>
            <a:r>
              <a:rPr lang="ru-RU" sz="2000" dirty="0" smtClean="0"/>
              <a:t>психоэмоциональное </a:t>
            </a:r>
            <a:r>
              <a:rPr lang="ru-RU" sz="2000" dirty="0"/>
              <a:t>напряжение.</a:t>
            </a:r>
          </a:p>
          <a:p>
            <a:r>
              <a:rPr lang="ru-RU" sz="2000" b="1" dirty="0">
                <a:solidFill>
                  <a:srgbClr val="0070C0"/>
                </a:solidFill>
              </a:rPr>
              <a:t>«Бабочка»</a:t>
            </a:r>
            <a:r>
              <a:rPr lang="ru-RU" sz="2000" dirty="0"/>
              <a:t> - сжать пальцы в кулак и поочерёдно выпрямлять мизинец, безымянный и средний пальцы, а большой и указательный соединить в кольцо. Выпрямленными пальцами делать быстрые движения («трепетание пальцев»).</a:t>
            </a:r>
          </a:p>
          <a:p>
            <a:r>
              <a:rPr lang="ru-RU" sz="2000" b="1" dirty="0">
                <a:solidFill>
                  <a:srgbClr val="0070C0"/>
                </a:solidFill>
              </a:rPr>
              <a:t>«Сказка»</a:t>
            </a:r>
            <a:r>
              <a:rPr lang="ru-RU" sz="2000" dirty="0"/>
              <a:t> - детям предлагается разыграть сказку, в которой каждый палец – какой-либо персонаж.</a:t>
            </a:r>
          </a:p>
          <a:p>
            <a:r>
              <a:rPr lang="ru-RU" sz="2000" b="1" dirty="0">
                <a:solidFill>
                  <a:srgbClr val="0070C0"/>
                </a:solidFill>
              </a:rPr>
              <a:t>«</a:t>
            </a:r>
            <a:r>
              <a:rPr lang="ru-RU" sz="2000" b="1" dirty="0" err="1">
                <a:solidFill>
                  <a:srgbClr val="0070C0"/>
                </a:solidFill>
              </a:rPr>
              <a:t>Осьминожки</a:t>
            </a:r>
            <a:r>
              <a:rPr lang="ru-RU" sz="2000" b="1" dirty="0">
                <a:solidFill>
                  <a:srgbClr val="0070C0"/>
                </a:solidFill>
              </a:rPr>
              <a:t>»</a:t>
            </a:r>
            <a:r>
              <a:rPr lang="ru-RU" sz="2000" dirty="0"/>
              <a:t> - правая рука, осторожно и по очереди передвигая свои </a:t>
            </a:r>
            <a:r>
              <a:rPr lang="ru-RU" sz="2000" dirty="0" err="1"/>
              <a:t>щупальцы</a:t>
            </a:r>
            <a:r>
              <a:rPr lang="ru-RU" sz="2000" dirty="0"/>
              <a:t>-пальцы, путешествует по морскому дну. Навстречу движется осьминог – левая рука. Увидели друг друга, замерли, а потом стали обследовать морское дно вместе.</a:t>
            </a:r>
          </a:p>
          <a:p>
            <a:endParaRPr lang="ru-RU" sz="2000" dirty="0"/>
          </a:p>
        </p:txBody>
      </p:sp>
      <p:pic>
        <p:nvPicPr>
          <p:cNvPr id="6" name="Picture 2" descr="https://arhivurokov.ru/kopilka/uploads/user_file_57659f6232e69/sbornik-pal-chikovykh-ighr-na-razvitiie-riechi-dietiei-ranniegho-vozrasta_16.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37238"/>
            <a:ext cx="2438063" cy="1826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97681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ages.myshared.ru/32/1319640/slide_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4" y="260648"/>
            <a:ext cx="8974904" cy="6336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986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634082"/>
          </a:xfrm>
        </p:spPr>
        <p:txBody>
          <a:bodyPr>
            <a:normAutofit/>
          </a:bodyPr>
          <a:lstStyle/>
          <a:p>
            <a:pPr algn="ctr"/>
            <a:r>
              <a:rPr lang="ru-RU" sz="2400" b="1" dirty="0" smtClean="0">
                <a:solidFill>
                  <a:srgbClr val="FF0000"/>
                </a:solidFill>
              </a:rPr>
              <a:t>Заключение</a:t>
            </a:r>
            <a:endParaRPr lang="ru-RU" sz="2400" b="1" dirty="0">
              <a:solidFill>
                <a:srgbClr val="FF0000"/>
              </a:solidFill>
            </a:endParaRPr>
          </a:p>
        </p:txBody>
      </p:sp>
      <p:sp>
        <p:nvSpPr>
          <p:cNvPr id="3" name="Объект 2"/>
          <p:cNvSpPr>
            <a:spLocks noGrp="1"/>
          </p:cNvSpPr>
          <p:nvPr>
            <p:ph sz="quarter" idx="1"/>
          </p:nvPr>
        </p:nvSpPr>
        <p:spPr>
          <a:xfrm>
            <a:off x="467544" y="980728"/>
            <a:ext cx="8064896" cy="5449816"/>
          </a:xfrm>
        </p:spPr>
        <p:txBody>
          <a:bodyPr>
            <a:normAutofit lnSpcReduction="10000"/>
          </a:bodyPr>
          <a:lstStyle/>
          <a:p>
            <a:r>
              <a:rPr lang="ru-RU" b="1" dirty="0">
                <a:solidFill>
                  <a:srgbClr val="00B050"/>
                </a:solidFill>
              </a:rPr>
              <a:t>Пальчиковые игры и упражнения </a:t>
            </a:r>
            <a:r>
              <a:rPr lang="ru-RU" dirty="0"/>
              <a:t>– уникальное средство для развития мелкой моторики и речи в их единстве и взаимосвязи. Разучивание текстов с использованием «пальчиковой» гимнастики стимулирует развитие речи, пространственного, наглядно-действенного  мышления, произвольного и непроизвольного внимания, слухового и зрительного восприятия, быстроту реакции и эмоциональную выразительность, способность </a:t>
            </a:r>
            <a:r>
              <a:rPr lang="ru-RU" dirty="0" smtClean="0"/>
              <a:t>сосредотачиваться</a:t>
            </a:r>
            <a:r>
              <a:rPr lang="ru-RU" dirty="0"/>
              <a:t>,</a:t>
            </a:r>
            <a:r>
              <a:rPr lang="ru-RU" dirty="0" smtClean="0"/>
              <a:t> </a:t>
            </a:r>
            <a:r>
              <a:rPr lang="ru-RU" dirty="0"/>
              <a:t>расширяют кругозор и словарный запас детей, дают первоначальные математические представления и экологические знания, обогащают знания детей о собственном теле, создают положительное эмоциональное состояние, воспитывают уверенность в себе</a:t>
            </a:r>
            <a:r>
              <a:rPr lang="ru-RU" dirty="0" smtClean="0"/>
              <a:t>.</a:t>
            </a:r>
            <a:endParaRPr lang="ru-RU" dirty="0"/>
          </a:p>
        </p:txBody>
      </p:sp>
    </p:spTree>
    <p:extLst>
      <p:ext uri="{BB962C8B-B14F-4D97-AF65-F5344CB8AC3E}">
        <p14:creationId xmlns:p14="http://schemas.microsoft.com/office/powerpoint/2010/main" val="1951478958"/>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sz="quarter" idx="1"/>
          </p:nvPr>
        </p:nvSpPr>
        <p:spPr>
          <a:xfrm>
            <a:off x="323528" y="764704"/>
            <a:ext cx="8352928" cy="4752528"/>
          </a:xfrm>
        </p:spPr>
        <p:txBody>
          <a:bodyPr>
            <a:normAutofit/>
          </a:bodyPr>
          <a:lstStyle/>
          <a:p>
            <a:pPr algn="r"/>
            <a:endParaRPr lang="ru-RU" sz="4400" b="1" dirty="0" smtClean="0">
              <a:solidFill>
                <a:srgbClr val="7030A0"/>
              </a:solidFill>
            </a:endParaRPr>
          </a:p>
          <a:p>
            <a:pPr marL="0" indent="0" algn="r">
              <a:buNone/>
            </a:pPr>
            <a:endParaRPr lang="ru-RU" sz="4400" b="1" dirty="0" smtClean="0">
              <a:solidFill>
                <a:srgbClr val="7030A0"/>
              </a:solidFill>
            </a:endParaRPr>
          </a:p>
          <a:p>
            <a:pPr marL="0" indent="0" algn="ctr">
              <a:buNone/>
            </a:pPr>
            <a:r>
              <a:rPr lang="ru-RU" sz="4400" b="1" dirty="0" smtClean="0">
                <a:solidFill>
                  <a:srgbClr val="7030A0"/>
                </a:solidFill>
              </a:rPr>
              <a:t>Спасибо за внимание!</a:t>
            </a:r>
            <a:endParaRPr lang="ru-RU" sz="4400" b="1" dirty="0">
              <a:solidFill>
                <a:srgbClr val="7030A0"/>
              </a:solidFill>
            </a:endParaRPr>
          </a:p>
        </p:txBody>
      </p:sp>
      <p:pic>
        <p:nvPicPr>
          <p:cNvPr id="4" name="Picture 6" descr="http://im3-tub-ru.yandex.net/i?id=314944926-63-72&amp;n=2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55776" y="3212976"/>
            <a:ext cx="3528392"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39497236"/>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3998" y="908720"/>
            <a:ext cx="45719" cy="45719"/>
          </a:xfrm>
        </p:spPr>
        <p:txBody>
          <a:bodyPr>
            <a:normAutofit fontScale="90000"/>
          </a:bodyPr>
          <a:lstStyle/>
          <a:p>
            <a:endParaRPr lang="ru-RU" sz="2800" b="1" dirty="0">
              <a:solidFill>
                <a:srgbClr val="0070C0"/>
              </a:solidFill>
            </a:endParaRPr>
          </a:p>
        </p:txBody>
      </p:sp>
      <p:sp>
        <p:nvSpPr>
          <p:cNvPr id="3" name="Объект 2"/>
          <p:cNvSpPr>
            <a:spLocks noGrp="1"/>
          </p:cNvSpPr>
          <p:nvPr>
            <p:ph sz="quarter" idx="1"/>
          </p:nvPr>
        </p:nvSpPr>
        <p:spPr>
          <a:xfrm>
            <a:off x="395536" y="476672"/>
            <a:ext cx="7467600" cy="5760640"/>
          </a:xfrm>
        </p:spPr>
        <p:txBody>
          <a:bodyPr>
            <a:normAutofit/>
          </a:bodyPr>
          <a:lstStyle/>
          <a:p>
            <a:pPr marL="0" indent="0">
              <a:buNone/>
            </a:pPr>
            <a:r>
              <a:rPr lang="ru-RU" sz="1800" b="1" dirty="0" smtClean="0">
                <a:solidFill>
                  <a:srgbClr val="0070C0"/>
                </a:solidFill>
              </a:rPr>
              <a:t>В.А.Сухомлинский:</a:t>
            </a:r>
            <a:r>
              <a:rPr lang="ru-RU" sz="1800" dirty="0" smtClean="0">
                <a:solidFill>
                  <a:srgbClr val="0070C0"/>
                </a:solidFill>
              </a:rPr>
              <a:t> </a:t>
            </a:r>
            <a:r>
              <a:rPr lang="ru-RU" sz="1800" dirty="0" smtClean="0"/>
              <a:t>«Ум </a:t>
            </a:r>
            <a:r>
              <a:rPr lang="ru-RU" sz="1800" dirty="0"/>
              <a:t>ребёнка находится на кончиках его пальцев». </a:t>
            </a:r>
            <a:endParaRPr lang="ru-RU" sz="1800" dirty="0" smtClean="0"/>
          </a:p>
          <a:p>
            <a:pPr marL="0" indent="0">
              <a:buNone/>
            </a:pPr>
            <a:r>
              <a:rPr lang="ru-RU" sz="1800" b="1" dirty="0" smtClean="0">
                <a:solidFill>
                  <a:srgbClr val="0070C0"/>
                </a:solidFill>
              </a:rPr>
              <a:t>Аристотель</a:t>
            </a:r>
            <a:r>
              <a:rPr lang="ru-RU" sz="1800" dirty="0" smtClean="0">
                <a:solidFill>
                  <a:srgbClr val="0070C0"/>
                </a:solidFill>
              </a:rPr>
              <a:t>: </a:t>
            </a:r>
            <a:r>
              <a:rPr lang="ru-RU" sz="1800" dirty="0" smtClean="0"/>
              <a:t>«Рука </a:t>
            </a:r>
            <a:r>
              <a:rPr lang="ru-RU" sz="1800" dirty="0"/>
              <a:t>– это инструмент всех инструментов</a:t>
            </a:r>
            <a:r>
              <a:rPr lang="ru-RU" sz="1800" dirty="0" smtClean="0"/>
              <a:t>» </a:t>
            </a:r>
          </a:p>
          <a:p>
            <a:pPr marL="0" indent="0">
              <a:buNone/>
            </a:pPr>
            <a:r>
              <a:rPr lang="ru-RU" sz="1800" b="1" dirty="0" smtClean="0">
                <a:solidFill>
                  <a:srgbClr val="0070C0"/>
                </a:solidFill>
              </a:rPr>
              <a:t>Кант</a:t>
            </a:r>
            <a:r>
              <a:rPr lang="ru-RU" sz="1800" b="1" dirty="0" smtClean="0"/>
              <a:t>:</a:t>
            </a:r>
            <a:r>
              <a:rPr lang="ru-RU" sz="1800" dirty="0" smtClean="0"/>
              <a:t> «Рука </a:t>
            </a:r>
            <a:r>
              <a:rPr lang="ru-RU" sz="1800" dirty="0"/>
              <a:t>– это своего рода внешний мозг</a:t>
            </a:r>
            <a:r>
              <a:rPr lang="ru-RU" sz="1800" dirty="0" smtClean="0"/>
              <a:t>»</a:t>
            </a:r>
          </a:p>
          <a:p>
            <a:pPr marL="0" indent="0">
              <a:buNone/>
            </a:pPr>
            <a:r>
              <a:rPr lang="ru-RU" sz="1800" b="1" dirty="0" smtClean="0">
                <a:solidFill>
                  <a:srgbClr val="0070C0"/>
                </a:solidFill>
              </a:rPr>
              <a:t>Жан-Жак </a:t>
            </a:r>
            <a:r>
              <a:rPr lang="ru-RU" sz="1800" b="1" dirty="0">
                <a:solidFill>
                  <a:srgbClr val="0070C0"/>
                </a:solidFill>
              </a:rPr>
              <a:t>Руссо </a:t>
            </a:r>
            <a:r>
              <a:rPr lang="ru-RU" sz="1800" dirty="0"/>
              <a:t>в своём романе о воспитании «Эмиль» так написал о потребностях маленького ребёнка: «… он хочет всё потрогать, всё взять в руки. Не мешайте ему, это для него совершенно необходимое дело. Так он учится различать тепло и холод, твёрдость и мягкость, тяжесть, размер и форму предметов. О свойствах окружающих его вещей ребёнок узнаёт, сравнивая то, что видит, с ощущениями, которые получает от своих рук</a:t>
            </a:r>
            <a:r>
              <a:rPr lang="ru-RU" sz="1800" dirty="0" smtClean="0"/>
              <a:t>…».</a:t>
            </a:r>
            <a:endParaRPr lang="ru-RU" sz="2000" dirty="0"/>
          </a:p>
        </p:txBody>
      </p:sp>
      <p:pic>
        <p:nvPicPr>
          <p:cNvPr id="5" name="Picture 6" descr="https://avatars.mds.yandex.net/get-pdb/770122/3d43953d-e850-4d7a-9fef-24b9e94db342/s1200?webp=fal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91308" y="3789040"/>
            <a:ext cx="2876836" cy="2876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415757"/>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32"/>
            <a:ext cx="8496944" cy="3539430"/>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Пальчиковая гимнастика </a:t>
            </a:r>
            <a:r>
              <a:rPr kumimoji="0" lang="ru-RU" sz="2800" i="0"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a:t>
            </a:r>
            <a:r>
              <a:rPr kumimoji="0" lang="ru-RU" sz="2800" i="1" u="none" strike="noStrike" kern="0" cap="none" spc="0" normalizeH="0" baseline="0" noProof="0" dirty="0" err="1" smtClean="0">
                <a:ln>
                  <a:noFill/>
                </a:ln>
                <a:solidFill>
                  <a:prstClr val="black"/>
                </a:solidFill>
                <a:effectLst/>
                <a:uLnTx/>
                <a:uFillTx/>
                <a:latin typeface="Times New Roman" pitchFamily="18" charset="0"/>
                <a:cs typeface="Times New Roman" pitchFamily="18" charset="0"/>
              </a:rPr>
              <a:t>здоровьесберегающая</a:t>
            </a:r>
            <a:r>
              <a:rPr kumimoji="0" lang="ru-RU" sz="2800" i="1" u="none" strike="noStrike" kern="0" cap="none" spc="0" normalizeH="0" baseline="0" noProof="0" dirty="0" smtClean="0">
                <a:ln>
                  <a:noFill/>
                </a:ln>
                <a:solidFill>
                  <a:prstClr val="black"/>
                </a:solidFill>
                <a:effectLst/>
                <a:uLnTx/>
                <a:uFillTx/>
                <a:latin typeface="Times New Roman" pitchFamily="18" charset="0"/>
                <a:cs typeface="Times New Roman" pitchFamily="18" charset="0"/>
              </a:rPr>
              <a:t> технология сохранения и стимулирования здоровья детей дошкольного возраста. Представляет  собой набор упражнений, направленных на развитие мелкой моторики руки, т.е. совместных действий систем организма человека (мышечной, зрительной, нервной, костной), формирующих способность выполнять точные, мелкие движения пальцами и кистями.</a:t>
            </a:r>
            <a:endParaRPr kumimoji="0" lang="ru-RU" sz="2800" i="0" u="none" strike="noStrike" kern="0" cap="none" spc="0" normalizeH="0" baseline="0" noProof="0" dirty="0" smtClean="0">
              <a:ln>
                <a:noFill/>
              </a:ln>
              <a:solidFill>
                <a:sysClr val="windowText" lastClr="000000"/>
              </a:solidFill>
              <a:effectLst/>
              <a:uLnTx/>
              <a:uFillTx/>
            </a:endParaRPr>
          </a:p>
        </p:txBody>
      </p:sp>
      <p:pic>
        <p:nvPicPr>
          <p:cNvPr id="4" name="Picture 6" descr="http://www.uaua.info/pictures_ckfinder/images/610x634xbf9af2c16ec7.jpg.pagespeed.ic.P-x7x7ebT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3669963"/>
            <a:ext cx="2952327" cy="3067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1364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15516" y="2132856"/>
            <a:ext cx="8712968" cy="3970318"/>
          </a:xfrm>
          <a:prstGeom prst="rect">
            <a:avLst/>
          </a:prstGeom>
        </p:spPr>
        <p:txBody>
          <a:bodyPr wrap="square">
            <a:spAutoFit/>
          </a:bodyPr>
          <a:lstStyle/>
          <a:p>
            <a:pPr marL="342900" lvl="0" indent="-342900" defTabSz="457200">
              <a:lnSpc>
                <a:spcPct val="90000"/>
              </a:lnSpc>
              <a:spcBef>
                <a:spcPct val="20000"/>
              </a:spcBef>
              <a:spcAft>
                <a:spcPts val="600"/>
              </a:spcAft>
              <a:buClr>
                <a:prstClr val="black">
                  <a:lumMod val="75000"/>
                  <a:lumOff val="25000"/>
                </a:prstClr>
              </a:buClr>
              <a:buFont typeface="Wingdings 2" charset="2"/>
              <a:buChar char=""/>
              <a:defRPr/>
            </a:pPr>
            <a:r>
              <a:rPr lang="ru-RU" sz="2800" dirty="0">
                <a:solidFill>
                  <a:srgbClr val="F47E5A">
                    <a:lumMod val="75000"/>
                  </a:srgbClr>
                </a:solidFill>
                <a:effectLst>
                  <a:outerShdw blurRad="38100" dist="38100" dir="2700000" algn="tl">
                    <a:srgbClr val="000000"/>
                  </a:outerShdw>
                </a:effectLst>
                <a:latin typeface="Arial" charset="0"/>
              </a:rPr>
              <a:t> стимулирующим речевое развитие ребенка;</a:t>
            </a:r>
            <a:endParaRPr lang="ru-RU" sz="2800" b="1" dirty="0">
              <a:solidFill>
                <a:srgbClr val="F47E5A">
                  <a:lumMod val="75000"/>
                </a:srgbClr>
              </a:solidFill>
              <a:latin typeface="Verdana"/>
            </a:endParaRPr>
          </a:p>
          <a:p>
            <a:pPr marL="342900" lvl="0" indent="-342900" defTabSz="457200">
              <a:lnSpc>
                <a:spcPct val="90000"/>
              </a:lnSpc>
              <a:spcBef>
                <a:spcPct val="20000"/>
              </a:spcBef>
              <a:spcAft>
                <a:spcPts val="600"/>
              </a:spcAft>
              <a:buClr>
                <a:prstClr val="black">
                  <a:lumMod val="75000"/>
                  <a:lumOff val="25000"/>
                </a:prstClr>
              </a:buClr>
              <a:buFont typeface="Wingdings 2" charset="2"/>
              <a:buChar char=""/>
              <a:defRPr/>
            </a:pPr>
            <a:r>
              <a:rPr lang="ru-RU" sz="2800" dirty="0">
                <a:solidFill>
                  <a:srgbClr val="F47E5A">
                    <a:lumMod val="75000"/>
                  </a:srgbClr>
                </a:solidFill>
                <a:effectLst>
                  <a:outerShdw blurRad="38100" dist="38100" dir="2700000" algn="tl">
                    <a:srgbClr val="000000"/>
                  </a:outerShdw>
                </a:effectLst>
                <a:latin typeface="Arial" charset="0"/>
              </a:rPr>
              <a:t>способствующим улучшению артикуляционных движений;</a:t>
            </a:r>
            <a:r>
              <a:rPr lang="ru-RU" sz="2800" b="1" dirty="0">
                <a:solidFill>
                  <a:srgbClr val="F47E5A">
                    <a:lumMod val="75000"/>
                  </a:srgbClr>
                </a:solidFill>
                <a:latin typeface="Verdana"/>
              </a:rPr>
              <a:t> </a:t>
            </a:r>
          </a:p>
          <a:p>
            <a:pPr marL="342900" lvl="0" indent="-342900" defTabSz="457200">
              <a:lnSpc>
                <a:spcPct val="90000"/>
              </a:lnSpc>
              <a:spcBef>
                <a:spcPct val="20000"/>
              </a:spcBef>
              <a:spcAft>
                <a:spcPts val="600"/>
              </a:spcAft>
              <a:buClr>
                <a:prstClr val="black">
                  <a:lumMod val="75000"/>
                  <a:lumOff val="25000"/>
                </a:prstClr>
              </a:buClr>
              <a:buFont typeface="Wingdings 2" charset="2"/>
              <a:buChar char=""/>
              <a:defRPr/>
            </a:pPr>
            <a:r>
              <a:rPr lang="ru-RU" sz="2800" dirty="0">
                <a:solidFill>
                  <a:srgbClr val="F47E5A">
                    <a:lumMod val="75000"/>
                  </a:srgbClr>
                </a:solidFill>
                <a:effectLst>
                  <a:outerShdw blurRad="38100" dist="38100" dir="2700000" algn="tl">
                    <a:srgbClr val="000000"/>
                  </a:outerShdw>
                </a:effectLst>
                <a:latin typeface="Arial" charset="0"/>
              </a:rPr>
              <a:t>подготовки кисти руки к письму;</a:t>
            </a:r>
          </a:p>
          <a:p>
            <a:pPr marL="342900" lvl="0" indent="-342900" defTabSz="457200">
              <a:lnSpc>
                <a:spcPct val="90000"/>
              </a:lnSpc>
              <a:spcBef>
                <a:spcPct val="20000"/>
              </a:spcBef>
              <a:spcAft>
                <a:spcPts val="600"/>
              </a:spcAft>
              <a:buClr>
                <a:prstClr val="black">
                  <a:lumMod val="75000"/>
                  <a:lumOff val="25000"/>
                </a:prstClr>
              </a:buClr>
              <a:buFont typeface="Wingdings 2" charset="2"/>
              <a:buChar char=""/>
              <a:defRPr/>
            </a:pPr>
            <a:r>
              <a:rPr lang="ru-RU" sz="2800" dirty="0">
                <a:solidFill>
                  <a:srgbClr val="F47E5A">
                    <a:lumMod val="75000"/>
                  </a:srgbClr>
                </a:solidFill>
                <a:effectLst>
                  <a:outerShdw blurRad="38100" dist="38100" dir="2700000" algn="tl">
                    <a:srgbClr val="000000"/>
                  </a:outerShdw>
                </a:effectLst>
                <a:latin typeface="Arial" charset="0"/>
              </a:rPr>
              <a:t>повышающим работоспособность коры головного мозга.</a:t>
            </a:r>
            <a:endParaRPr lang="ru-RU" sz="2800" b="1" dirty="0">
              <a:solidFill>
                <a:srgbClr val="F47E5A">
                  <a:lumMod val="75000"/>
                </a:srgbClr>
              </a:solidFill>
              <a:latin typeface="Verdana"/>
            </a:endParaRPr>
          </a:p>
          <a:p>
            <a:pPr marL="342900" lvl="0" indent="-342900" algn="ctr" defTabSz="457200">
              <a:lnSpc>
                <a:spcPct val="90000"/>
              </a:lnSpc>
              <a:spcBef>
                <a:spcPct val="20000"/>
              </a:spcBef>
              <a:spcAft>
                <a:spcPts val="600"/>
              </a:spcAft>
              <a:buClr>
                <a:prstClr val="black">
                  <a:lumMod val="75000"/>
                  <a:lumOff val="25000"/>
                </a:prstClr>
              </a:buClr>
              <a:defRPr/>
            </a:pPr>
            <a:r>
              <a:rPr lang="ru-RU" sz="3200" b="1" i="1" u="sng" dirty="0">
                <a:solidFill>
                  <a:srgbClr val="00B050"/>
                </a:solidFill>
                <a:latin typeface="Verdana"/>
              </a:rPr>
              <a:t>Чем больше умеет рука, тем умнее ее обладатель.</a:t>
            </a:r>
          </a:p>
        </p:txBody>
      </p:sp>
      <p:sp>
        <p:nvSpPr>
          <p:cNvPr id="3" name="Прямоугольник 2"/>
          <p:cNvSpPr/>
          <p:nvPr/>
        </p:nvSpPr>
        <p:spPr>
          <a:xfrm>
            <a:off x="611560" y="416528"/>
            <a:ext cx="7920880" cy="156966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400" b="0" i="0" u="none" strike="noStrike" kern="0" cap="none" spc="0" normalizeH="0" baseline="0" noProof="0" dirty="0" smtClean="0">
                <a:ln>
                  <a:noFill/>
                </a:ln>
                <a:solidFill>
                  <a:srgbClr val="C1EC76">
                    <a:lumMod val="50000"/>
                  </a:srgbClr>
                </a:solidFill>
                <a:effectLst>
                  <a:outerShdw blurRad="38100" dist="38100" dir="2700000" algn="tl">
                    <a:srgbClr val="000000"/>
                  </a:outerShdw>
                </a:effectLst>
                <a:uLnTx/>
                <a:uFillTx/>
                <a:latin typeface="Arial" charset="0"/>
              </a:rPr>
              <a:t> </a:t>
            </a:r>
            <a:r>
              <a:rPr kumimoji="0" lang="ru-RU" sz="3200" b="0" i="0" u="none" strike="noStrike" kern="0" cap="none" spc="0" normalizeH="0" baseline="0" noProof="0" dirty="0" smtClean="0">
                <a:ln>
                  <a:noFill/>
                </a:ln>
                <a:solidFill>
                  <a:srgbClr val="C1EC76">
                    <a:lumMod val="50000"/>
                  </a:srgbClr>
                </a:solidFill>
                <a:effectLst>
                  <a:outerShdw blurRad="38100" dist="38100" dir="2700000" algn="tl">
                    <a:srgbClr val="000000"/>
                  </a:outerShdw>
                </a:effectLst>
                <a:uLnTx/>
                <a:uFillTx/>
                <a:latin typeface="Arial" charset="0"/>
              </a:rPr>
              <a:t>Работа по развитию мелкой моторики   является важнейшим фактором: </a:t>
            </a:r>
          </a:p>
        </p:txBody>
      </p:sp>
    </p:spTree>
    <p:extLst>
      <p:ext uri="{BB962C8B-B14F-4D97-AF65-F5344CB8AC3E}">
        <p14:creationId xmlns:p14="http://schemas.microsoft.com/office/powerpoint/2010/main" val="15525085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b="1" dirty="0" smtClean="0">
                <a:solidFill>
                  <a:srgbClr val="FF0000"/>
                </a:solidFill>
              </a:rPr>
              <a:t>Исследования ученых Института физиологии детей и подростков АПН (М.М.Кольцова, Е.И.Есенина, </a:t>
            </a:r>
            <a:r>
              <a:rPr lang="ru-RU" sz="2000" b="1" dirty="0" err="1" smtClean="0">
                <a:solidFill>
                  <a:srgbClr val="FF0000"/>
                </a:solidFill>
              </a:rPr>
              <a:t>Л.В.Антакова</a:t>
            </a:r>
            <a:r>
              <a:rPr lang="ru-RU" sz="2000" b="1" dirty="0" smtClean="0">
                <a:solidFill>
                  <a:srgbClr val="FF0000"/>
                </a:solidFill>
              </a:rPr>
              <a:t>-Фомина)</a:t>
            </a:r>
            <a:endParaRPr lang="ru-RU" sz="2000" b="1" dirty="0">
              <a:solidFill>
                <a:srgbClr val="FF0000"/>
              </a:solidFill>
            </a:endParaRPr>
          </a:p>
        </p:txBody>
      </p:sp>
      <p:sp>
        <p:nvSpPr>
          <p:cNvPr id="3" name="Объект 2"/>
          <p:cNvSpPr>
            <a:spLocks noGrp="1"/>
          </p:cNvSpPr>
          <p:nvPr>
            <p:ph sz="quarter" idx="1"/>
          </p:nvPr>
        </p:nvSpPr>
        <p:spPr/>
        <p:txBody>
          <a:bodyPr/>
          <a:lstStyle/>
          <a:p>
            <a:r>
              <a:rPr lang="ru-RU" dirty="0" smtClean="0"/>
              <a:t>Учеными подтверждена связь интеллектуального развития и пальцевой моторики. Уровень развития речи находится в прямой зависимости  от степени сформированности тонких движений рук. Для определения уровня развития речи детей первых лет жизни разработан метод: ребенка просят показать один пальчик, два и три. Дети, которым удаются изолированные движения пальцев – говорящие дети. Если движения напряженные, пальцы сгибаются и разгибаются вместе –  это неговорящие дети.</a:t>
            </a:r>
            <a:endParaRPr lang="ru-RU" dirty="0"/>
          </a:p>
        </p:txBody>
      </p:sp>
    </p:spTree>
    <p:extLst>
      <p:ext uri="{BB962C8B-B14F-4D97-AF65-F5344CB8AC3E}">
        <p14:creationId xmlns:p14="http://schemas.microsoft.com/office/powerpoint/2010/main" val="760635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7467600" cy="648072"/>
          </a:xfrm>
        </p:spPr>
        <p:txBody>
          <a:bodyPr>
            <a:normAutofit/>
          </a:bodyPr>
          <a:lstStyle/>
          <a:p>
            <a:pPr algn="ctr"/>
            <a:r>
              <a:rPr lang="ru-RU" sz="2000" b="1" i="1" dirty="0" smtClean="0">
                <a:solidFill>
                  <a:srgbClr val="FF0000"/>
                </a:solidFill>
              </a:rPr>
              <a:t>Появление пальчиковых игр</a:t>
            </a:r>
            <a:endParaRPr lang="ru-RU" sz="2000" b="1" i="1" dirty="0">
              <a:solidFill>
                <a:srgbClr val="FF0000"/>
              </a:solidFill>
            </a:endParaRPr>
          </a:p>
        </p:txBody>
      </p:sp>
      <p:sp>
        <p:nvSpPr>
          <p:cNvPr id="3" name="Объект 2"/>
          <p:cNvSpPr>
            <a:spLocks noGrp="1"/>
          </p:cNvSpPr>
          <p:nvPr>
            <p:ph sz="quarter" idx="1"/>
          </p:nvPr>
        </p:nvSpPr>
        <p:spPr>
          <a:xfrm>
            <a:off x="457200" y="1340768"/>
            <a:ext cx="7467600" cy="5133184"/>
          </a:xfrm>
        </p:spPr>
        <p:txBody>
          <a:bodyPr>
            <a:normAutofit/>
          </a:bodyPr>
          <a:lstStyle/>
          <a:p>
            <a:pPr algn="just"/>
            <a:r>
              <a:rPr lang="ru-RU" sz="1800" dirty="0"/>
              <a:t>У самых разных народов пальчиковые игры были распространены издавна. В Китае распространены упражнения с каменными и металлическими шарами. Регулярные занятия с ними улучшают память, деятельность сердечнососудистой и пищеварительной систем, устраняют эмоциональное напряжение, развивают координацию движений, силу </a:t>
            </a:r>
            <a:r>
              <a:rPr lang="ru-RU" sz="1800" dirty="0" smtClean="0"/>
              <a:t>и ловкость </a:t>
            </a:r>
            <a:r>
              <a:rPr lang="ru-RU" sz="1800" dirty="0"/>
              <a:t>рук, поддерживают жизненный тонус</a:t>
            </a:r>
            <a:r>
              <a:rPr lang="ru-RU" sz="1800" dirty="0" smtClean="0"/>
              <a:t>.</a:t>
            </a:r>
          </a:p>
          <a:p>
            <a:pPr algn="just"/>
            <a:r>
              <a:rPr lang="ru-RU" sz="1800" dirty="0" smtClean="0"/>
              <a:t> </a:t>
            </a:r>
            <a:r>
              <a:rPr lang="ru-RU" sz="1800" dirty="0"/>
              <a:t>А в Японии широко используются упражнения для ладоней и пальцев с грецкими орехами. Прекрасное воздействие оказывает перекатывание между ладонями шестигранного карандаша. </a:t>
            </a:r>
            <a:endParaRPr lang="ru-RU" sz="1800" dirty="0" smtClean="0"/>
          </a:p>
          <a:p>
            <a:pPr algn="just"/>
            <a:r>
              <a:rPr lang="ru-RU" sz="1800" dirty="0" smtClean="0"/>
              <a:t>А на Руси  </a:t>
            </a:r>
            <a:r>
              <a:rPr lang="ru-RU" sz="1800" dirty="0"/>
              <a:t>с малолетства </a:t>
            </a:r>
            <a:r>
              <a:rPr lang="ru-RU" sz="1800" dirty="0" smtClean="0"/>
              <a:t>учат </a:t>
            </a:r>
            <a:r>
              <a:rPr lang="ru-RU" sz="1800" dirty="0"/>
              <a:t>играть в «Ладушки», «</a:t>
            </a:r>
            <a:r>
              <a:rPr lang="ru-RU" sz="1800" dirty="0" smtClean="0"/>
              <a:t>Сороку-ворону</a:t>
            </a:r>
            <a:r>
              <a:rPr lang="ru-RU" sz="1800" dirty="0"/>
              <a:t>», «Козу рогатую». Сегодня специалисты возрождают старые игры, придумывают новые.</a:t>
            </a:r>
          </a:p>
          <a:p>
            <a:pPr marL="0" indent="0">
              <a:buNone/>
            </a:pPr>
            <a:endParaRPr lang="ru-RU" sz="1800" dirty="0"/>
          </a:p>
        </p:txBody>
      </p:sp>
    </p:spTree>
    <p:extLst>
      <p:ext uri="{BB962C8B-B14F-4D97-AF65-F5344CB8AC3E}">
        <p14:creationId xmlns:p14="http://schemas.microsoft.com/office/powerpoint/2010/main" val="411733434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5928"/>
            <a:ext cx="7992888" cy="1323439"/>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4000" b="1" i="0" u="none" strike="noStrike" kern="0" cap="none" spc="0" normalizeH="0" baseline="0" noProof="0" dirty="0" smtClean="0">
                <a:ln>
                  <a:noFill/>
                </a:ln>
                <a:solidFill>
                  <a:srgbClr val="2A9224"/>
                </a:solidFill>
                <a:effectLst>
                  <a:outerShdw blurRad="38100" dist="38100" dir="2700000" algn="tl">
                    <a:srgbClr val="000000"/>
                  </a:outerShdw>
                </a:effectLst>
                <a:uLnTx/>
                <a:uFillTx/>
                <a:latin typeface="Monotype Corsiva" pitchFamily="66" charset="0"/>
                <a:cs typeface="Kartika" pitchFamily="18" charset="0"/>
              </a:rPr>
              <a:t>Игровые упражнения  пальчиковой гимнастики бывают:</a:t>
            </a:r>
            <a:endParaRPr kumimoji="0" lang="ru-RU" sz="1800" b="0" i="0" u="none" strike="noStrike" kern="0" cap="none" spc="0" normalizeH="0" baseline="0" noProof="0" dirty="0" smtClean="0">
              <a:ln>
                <a:noFill/>
              </a:ln>
              <a:solidFill>
                <a:sysClr val="windowText" lastClr="000000"/>
              </a:solidFill>
              <a:effectLst/>
              <a:uLnTx/>
              <a:uFillTx/>
            </a:endParaRPr>
          </a:p>
        </p:txBody>
      </p:sp>
      <p:sp>
        <p:nvSpPr>
          <p:cNvPr id="3" name="Прямоугольник 2"/>
          <p:cNvSpPr/>
          <p:nvPr/>
        </p:nvSpPr>
        <p:spPr>
          <a:xfrm>
            <a:off x="683568" y="1389367"/>
            <a:ext cx="7704856" cy="1354217"/>
          </a:xfrm>
          <a:prstGeom prst="rect">
            <a:avLst/>
          </a:prstGeom>
        </p:spPr>
        <p:txBody>
          <a:bodyPr wrap="square">
            <a:spAutoFit/>
          </a:bodyPr>
          <a:lstStyle/>
          <a:p>
            <a:pPr marL="342900" lvl="0" indent="-342900" defTabSz="457200">
              <a:lnSpc>
                <a:spcPct val="200000"/>
              </a:lnSpc>
              <a:spcBef>
                <a:spcPct val="20000"/>
              </a:spcBef>
              <a:spcAft>
                <a:spcPts val="600"/>
              </a:spcAft>
              <a:buClr>
                <a:prstClr val="black">
                  <a:lumMod val="75000"/>
                  <a:lumOff val="25000"/>
                </a:prstClr>
              </a:buClr>
              <a:buFont typeface="Wingdings" pitchFamily="2" charset="2"/>
              <a:buChar char="q"/>
              <a:defRPr/>
            </a:pPr>
            <a:r>
              <a:rPr lang="ru-RU" sz="4100" b="1" u="sng" dirty="0" smtClean="0">
                <a:solidFill>
                  <a:srgbClr val="F47E5A">
                    <a:lumMod val="75000"/>
                  </a:srgbClr>
                </a:solidFill>
                <a:latin typeface="Verdana"/>
              </a:rPr>
              <a:t>Традиционные</a:t>
            </a:r>
            <a:r>
              <a:rPr lang="ru-RU" sz="2300" b="1" u="sng" dirty="0" smtClean="0">
                <a:solidFill>
                  <a:srgbClr val="F47E5A">
                    <a:lumMod val="75000"/>
                  </a:srgbClr>
                </a:solidFill>
                <a:latin typeface="Verdana"/>
              </a:rPr>
              <a:t> </a:t>
            </a:r>
            <a:endParaRPr lang="ru-RU" sz="2300" b="1" u="sng" dirty="0">
              <a:solidFill>
                <a:srgbClr val="F47E5A">
                  <a:lumMod val="75000"/>
                </a:srgbClr>
              </a:solidFill>
              <a:latin typeface="Verdana"/>
            </a:endParaRPr>
          </a:p>
        </p:txBody>
      </p:sp>
      <p:sp>
        <p:nvSpPr>
          <p:cNvPr id="5" name="Прямоугольник 4"/>
          <p:cNvSpPr/>
          <p:nvPr/>
        </p:nvSpPr>
        <p:spPr>
          <a:xfrm>
            <a:off x="683568" y="2743584"/>
            <a:ext cx="5742384" cy="1261884"/>
          </a:xfrm>
          <a:prstGeom prst="rect">
            <a:avLst/>
          </a:prstGeom>
        </p:spPr>
        <p:txBody>
          <a:bodyPr wrap="square">
            <a:spAutoFit/>
          </a:bodyPr>
          <a:lstStyle/>
          <a:p>
            <a:pPr marL="342900" lvl="0" indent="-342900" defTabSz="457200">
              <a:lnSpc>
                <a:spcPct val="200000"/>
              </a:lnSpc>
              <a:spcBef>
                <a:spcPct val="20000"/>
              </a:spcBef>
              <a:spcAft>
                <a:spcPts val="600"/>
              </a:spcAft>
              <a:buClr>
                <a:prstClr val="black">
                  <a:lumMod val="75000"/>
                  <a:lumOff val="25000"/>
                </a:prstClr>
              </a:buClr>
              <a:buFont typeface="Wingdings" pitchFamily="2" charset="2"/>
              <a:buChar char="q"/>
              <a:defRPr/>
            </a:pPr>
            <a:r>
              <a:rPr lang="ru-RU" sz="3800" b="1" u="sng" dirty="0">
                <a:solidFill>
                  <a:srgbClr val="F47E5A">
                    <a:lumMod val="75000"/>
                  </a:srgbClr>
                </a:solidFill>
                <a:latin typeface="Verdana"/>
              </a:rPr>
              <a:t>Нетрадиционные</a:t>
            </a:r>
          </a:p>
        </p:txBody>
      </p:sp>
      <p:sp>
        <p:nvSpPr>
          <p:cNvPr id="8" name="Прямоугольник 7"/>
          <p:cNvSpPr/>
          <p:nvPr/>
        </p:nvSpPr>
        <p:spPr>
          <a:xfrm>
            <a:off x="557699" y="3861048"/>
            <a:ext cx="7398677" cy="1754326"/>
          </a:xfrm>
          <a:prstGeom prst="rect">
            <a:avLst/>
          </a:prstGeom>
        </p:spPr>
        <p:txBody>
          <a:bodyPr wrap="square">
            <a:spAutoFit/>
          </a:bodyPr>
          <a:lstStyle/>
          <a:p>
            <a:pPr marL="342900" lvl="0" indent="-342900" fontAlgn="base">
              <a:lnSpc>
                <a:spcPct val="90000"/>
              </a:lnSpc>
              <a:spcBef>
                <a:spcPct val="20000"/>
              </a:spcBef>
              <a:spcAft>
                <a:spcPct val="0"/>
              </a:spcAft>
              <a:buClr>
                <a:srgbClr val="408080"/>
              </a:buClr>
              <a:buSzPct val="120000"/>
              <a:defRPr/>
            </a:pPr>
            <a:r>
              <a:rPr lang="ru-RU" sz="2400" dirty="0">
                <a:solidFill>
                  <a:srgbClr val="00B050"/>
                </a:solidFill>
                <a:latin typeface="Times New Roman" panose="02020603050405020304" pitchFamily="18" charset="0"/>
                <a:cs typeface="Times New Roman" panose="02020603050405020304" pitchFamily="18" charset="0"/>
              </a:rPr>
              <a:t>Су – </a:t>
            </a:r>
            <a:r>
              <a:rPr lang="ru-RU" sz="2400" dirty="0" err="1">
                <a:solidFill>
                  <a:srgbClr val="00B050"/>
                </a:solidFill>
                <a:latin typeface="Times New Roman" panose="02020603050405020304" pitchFamily="18" charset="0"/>
                <a:cs typeface="Times New Roman" panose="02020603050405020304" pitchFamily="18" charset="0"/>
              </a:rPr>
              <a:t>Джок</a:t>
            </a:r>
            <a:r>
              <a:rPr lang="ru-RU" sz="2400" dirty="0">
                <a:solidFill>
                  <a:srgbClr val="00B050"/>
                </a:solidFill>
                <a:latin typeface="Times New Roman" panose="02020603050405020304" pitchFamily="18" charset="0"/>
                <a:cs typeface="Times New Roman" panose="02020603050405020304" pitchFamily="18" charset="0"/>
              </a:rPr>
              <a:t> </a:t>
            </a:r>
            <a:r>
              <a:rPr lang="ru-RU" sz="2400" dirty="0" smtClean="0">
                <a:solidFill>
                  <a:srgbClr val="00B050"/>
                </a:solidFill>
                <a:latin typeface="Times New Roman" panose="02020603050405020304" pitchFamily="18" charset="0"/>
                <a:cs typeface="Times New Roman" panose="02020603050405020304" pitchFamily="18" charset="0"/>
              </a:rPr>
              <a:t>терапия, </a:t>
            </a:r>
            <a:r>
              <a:rPr lang="ru-RU" sz="2400" kern="0" dirty="0" smtClean="0">
                <a:solidFill>
                  <a:srgbClr val="8FE28A">
                    <a:lumMod val="50000"/>
                  </a:srgbClr>
                </a:solidFill>
                <a:latin typeface="Times New Roman" panose="02020603050405020304" pitchFamily="18" charset="0"/>
                <a:cs typeface="Times New Roman" panose="02020603050405020304" pitchFamily="18" charset="0"/>
              </a:rPr>
              <a:t>аппликация</a:t>
            </a:r>
            <a:r>
              <a:rPr lang="ru-RU" sz="2400" kern="0" dirty="0">
                <a:solidFill>
                  <a:srgbClr val="8FE28A">
                    <a:lumMod val="50000"/>
                  </a:srgbClr>
                </a:solidFill>
                <a:latin typeface="Times New Roman" panose="02020603050405020304" pitchFamily="18" charset="0"/>
                <a:cs typeface="Times New Roman" panose="02020603050405020304" pitchFamily="18" charset="0"/>
              </a:rPr>
              <a:t>, лепка , оригами, складывание узор из мозаики , перебирание крупы, палочек, спичек, пуговиц , бусинок, вырезание ножницами по </a:t>
            </a:r>
            <a:r>
              <a:rPr lang="ru-RU" sz="2400" kern="0" dirty="0" smtClean="0">
                <a:solidFill>
                  <a:srgbClr val="8FE28A">
                    <a:lumMod val="50000"/>
                  </a:srgbClr>
                </a:solidFill>
                <a:latin typeface="Times New Roman" panose="02020603050405020304" pitchFamily="18" charset="0"/>
                <a:cs typeface="Times New Roman" panose="02020603050405020304" pitchFamily="18" charset="0"/>
              </a:rPr>
              <a:t>контуру, рисование пальчиками  и другое</a:t>
            </a:r>
            <a:endParaRPr lang="ru-RU" dirty="0"/>
          </a:p>
        </p:txBody>
      </p:sp>
    </p:spTree>
    <p:extLst>
      <p:ext uri="{BB962C8B-B14F-4D97-AF65-F5344CB8AC3E}">
        <p14:creationId xmlns:p14="http://schemas.microsoft.com/office/powerpoint/2010/main" val="35436397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maam.ru/upload/blogs/1c609e5e93fc83234a4820c71fa6faf2.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629578"/>
            <a:ext cx="5276850" cy="39624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8" y="-17801"/>
            <a:ext cx="3557010" cy="2667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4293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20379"/>
            <a:ext cx="8712968" cy="1354217"/>
          </a:xfrm>
          <a:prstGeom prst="rect">
            <a:avLst/>
          </a:prstGeom>
        </p:spPr>
        <p:txBody>
          <a:bodyPr wrap="square">
            <a:spAutoFit/>
          </a:bodyPr>
          <a:lstStyle/>
          <a:p>
            <a:pPr algn="ctr"/>
            <a:r>
              <a:rPr lang="ru-RU" sz="4100" b="1" u="sng" dirty="0" smtClean="0">
                <a:solidFill>
                  <a:srgbClr val="F47E5A">
                    <a:lumMod val="75000"/>
                  </a:srgbClr>
                </a:solidFill>
                <a:latin typeface="Verdana"/>
              </a:rPr>
              <a:t>Традиционная </a:t>
            </a:r>
            <a:r>
              <a:rPr lang="ru-RU" sz="4100" b="1" u="sng" dirty="0" err="1" smtClean="0">
                <a:solidFill>
                  <a:srgbClr val="F47E5A">
                    <a:lumMod val="75000"/>
                  </a:srgbClr>
                </a:solidFill>
                <a:latin typeface="Verdana"/>
              </a:rPr>
              <a:t>пальчикова</a:t>
            </a:r>
            <a:r>
              <a:rPr lang="ru-RU" sz="4100" b="1" u="sng" dirty="0" smtClean="0">
                <a:solidFill>
                  <a:srgbClr val="F47E5A">
                    <a:lumMod val="75000"/>
                  </a:srgbClr>
                </a:solidFill>
                <a:latin typeface="Verdana"/>
              </a:rPr>
              <a:t> гимнастика</a:t>
            </a:r>
            <a:endParaRPr lang="ru-RU" dirty="0"/>
          </a:p>
        </p:txBody>
      </p:sp>
      <p:sp>
        <p:nvSpPr>
          <p:cNvPr id="3" name="Прямоугольник 2"/>
          <p:cNvSpPr/>
          <p:nvPr/>
        </p:nvSpPr>
        <p:spPr>
          <a:xfrm>
            <a:off x="251520" y="1462308"/>
            <a:ext cx="8568952" cy="2529923"/>
          </a:xfrm>
          <a:prstGeom prst="rect">
            <a:avLst/>
          </a:prstGeom>
        </p:spPr>
        <p:txBody>
          <a:bodyPr wrap="square">
            <a:spAutoFit/>
          </a:bodyPr>
          <a:lstStyle/>
          <a:p>
            <a:pPr marL="274320" lvl="0" indent="-274320">
              <a:spcBef>
                <a:spcPct val="20000"/>
              </a:spcBef>
              <a:buClr>
                <a:srgbClr val="31B6FD"/>
              </a:buClr>
              <a:buSzPct val="100000"/>
              <a:buFont typeface="Symbol" pitchFamily="18" charset="2"/>
              <a:buChar char=""/>
            </a:pPr>
            <a:r>
              <a:rPr lang="ru-RU" sz="2400" dirty="0">
                <a:solidFill>
                  <a:srgbClr val="073E87"/>
                </a:solidFill>
                <a:latin typeface="Times New Roman" pitchFamily="18" charset="0"/>
                <a:cs typeface="Times New Roman" pitchFamily="18" charset="0"/>
              </a:rPr>
              <a:t>Развивают подражательную способность, достаточно просты и не требуют тонких дифференцированных движений.</a:t>
            </a:r>
          </a:p>
          <a:p>
            <a:pPr marL="274320" lvl="0" indent="-274320">
              <a:spcBef>
                <a:spcPct val="20000"/>
              </a:spcBef>
              <a:buClr>
                <a:srgbClr val="31B6FD"/>
              </a:buClr>
              <a:buSzPct val="100000"/>
              <a:buFont typeface="Symbol" pitchFamily="18" charset="2"/>
              <a:buChar char=""/>
            </a:pPr>
            <a:r>
              <a:rPr lang="ru-RU" sz="2400" dirty="0">
                <a:solidFill>
                  <a:srgbClr val="073E87"/>
                </a:solidFill>
                <a:latin typeface="Times New Roman" pitchFamily="18" charset="0"/>
                <a:cs typeface="Times New Roman" pitchFamily="18" charset="0"/>
              </a:rPr>
              <a:t>Учат напрягать и расслаблять мышцы.</a:t>
            </a:r>
          </a:p>
          <a:p>
            <a:pPr marL="274320" lvl="0" indent="-274320">
              <a:spcBef>
                <a:spcPct val="20000"/>
              </a:spcBef>
              <a:buClr>
                <a:srgbClr val="31B6FD"/>
              </a:buClr>
              <a:buSzPct val="100000"/>
              <a:buFont typeface="Symbol" pitchFamily="18" charset="2"/>
              <a:buChar char=""/>
            </a:pPr>
            <a:r>
              <a:rPr lang="ru-RU" sz="2400" dirty="0">
                <a:solidFill>
                  <a:srgbClr val="073E87"/>
                </a:solidFill>
                <a:latin typeface="Times New Roman" pitchFamily="18" charset="0"/>
                <a:cs typeface="Times New Roman" pitchFamily="18" charset="0"/>
              </a:rPr>
              <a:t>Развивают умение сохранять положение пальцев некоторое время</a:t>
            </a:r>
            <a:r>
              <a:rPr lang="ru-RU" sz="2400" dirty="0" smtClean="0">
                <a:solidFill>
                  <a:srgbClr val="073E87"/>
                </a:solidFill>
                <a:latin typeface="Times New Roman" pitchFamily="18" charset="0"/>
                <a:cs typeface="Times New Roman" pitchFamily="18" charset="0"/>
              </a:rPr>
              <a:t>.</a:t>
            </a:r>
          </a:p>
          <a:p>
            <a:pPr marL="274320" lvl="0" indent="-274320">
              <a:spcBef>
                <a:spcPct val="20000"/>
              </a:spcBef>
              <a:buClr>
                <a:srgbClr val="31B6FD"/>
              </a:buClr>
              <a:buSzPct val="100000"/>
              <a:buFont typeface="Symbol" pitchFamily="18" charset="2"/>
              <a:buChar char=""/>
            </a:pPr>
            <a:endParaRPr lang="ru-RU" sz="2400" dirty="0">
              <a:solidFill>
                <a:srgbClr val="073E87"/>
              </a:solidFill>
              <a:latin typeface="Times New Roman" pitchFamily="18" charset="0"/>
              <a:cs typeface="Times New Roman" pitchFamily="18" charset="0"/>
            </a:endParaRPr>
          </a:p>
        </p:txBody>
      </p:sp>
      <p:pic>
        <p:nvPicPr>
          <p:cNvPr id="4" name="Picture 4" descr="http://3.bp.blogspot.com/-0U8lZcSDDJ4/VlBah_fkbkI/AAAAAAAAC8I/IIQ0WTYgNyg/s1600/lj0frtztxj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5928" y="3301109"/>
            <a:ext cx="5367536" cy="3553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00798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380</TotalTime>
  <Words>1092</Words>
  <Application>Microsoft Office PowerPoint</Application>
  <PresentationFormat>Экран (4:3)</PresentationFormat>
  <Paragraphs>79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Эркер</vt:lpstr>
      <vt:lpstr>Пальчиковая гимнастика для дошкольников</vt:lpstr>
      <vt:lpstr>Презентация PowerPoint</vt:lpstr>
      <vt:lpstr>Презентация PowerPoint</vt:lpstr>
      <vt:lpstr>Презентация PowerPoint</vt:lpstr>
      <vt:lpstr>Исследования ученых Института физиологии детей и подростков АПН (М.М.Кольцова, Е.И.Есенина, Л.В.Антакова-Фомина)</vt:lpstr>
      <vt:lpstr>Появление пальчиковых игр</vt:lpstr>
      <vt:lpstr>Презентация PowerPoint</vt:lpstr>
      <vt:lpstr>Презентация PowerPoint</vt:lpstr>
      <vt:lpstr>Презентация PowerPoint</vt:lpstr>
      <vt:lpstr>Как играть в пальчиковые игры</vt:lpstr>
      <vt:lpstr>Презентация PowerPoint</vt:lpstr>
      <vt:lpstr>Пальчиковые игры</vt:lpstr>
      <vt:lpstr>2. Сюжетные пальчиковые упражнения.</vt:lpstr>
      <vt:lpstr>3. Пальчиковые упражнения в сочетании со звуковой гимнастикой.</vt:lpstr>
      <vt:lpstr> 4. Пальчиковые упражнения в сочетании с самомассажем кистей и пальцев рук. </vt:lpstr>
      <vt:lpstr>5. Театр в руке.</vt:lpstr>
      <vt:lpstr>Презентация PowerPoint</vt:lpstr>
      <vt:lpstr>Заключение</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Пальчиковая гимнастика для дошкольников</dc:title>
  <dc:creator>Юлечка</dc:creator>
  <cp:lastModifiedBy>Admin</cp:lastModifiedBy>
  <cp:revision>39</cp:revision>
  <dcterms:created xsi:type="dcterms:W3CDTF">2014-10-14T16:01:09Z</dcterms:created>
  <dcterms:modified xsi:type="dcterms:W3CDTF">2023-04-13T02:33:37Z</dcterms:modified>
</cp:coreProperties>
</file>