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F68408-4BF3-47AD-958E-D0649657A26E}" type="datetimeFigureOut">
              <a:rPr lang="ru-RU" smtClean="0"/>
              <a:pPr/>
              <a:t>16.10.2017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85003A0-6D3A-4ADE-A87E-DE1A237F79E5}"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68408-4BF3-47AD-958E-D0649657A26E}" type="datetimeFigureOut">
              <a:rPr lang="ru-RU" smtClean="0"/>
              <a:pPr/>
              <a:t>16.10.2017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3A0-6D3A-4ADE-A87E-DE1A237F79E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1.jpg"/>
          <p:cNvPicPr>
            <a:picLocks noChangeAspect="1"/>
          </p:cNvPicPr>
          <p:nvPr/>
        </p:nvPicPr>
        <p:blipFill>
          <a:blip r:embed="rId2" cstate="print"/>
          <a:stretch>
            <a:fillRect/>
          </a:stretch>
        </p:blipFill>
        <p:spPr>
          <a:xfrm>
            <a:off x="0" y="0"/>
            <a:ext cx="9144000" cy="6857999"/>
          </a:xfrm>
          <a:prstGeom prst="rect">
            <a:avLst/>
          </a:prstGeom>
        </p:spPr>
      </p:pic>
      <p:sp>
        <p:nvSpPr>
          <p:cNvPr id="4" name="Заголовок 3"/>
          <p:cNvSpPr>
            <a:spLocks noGrp="1"/>
          </p:cNvSpPr>
          <p:nvPr>
            <p:ph type="title" idx="4294967295"/>
          </p:nvPr>
        </p:nvSpPr>
        <p:spPr>
          <a:xfrm>
            <a:off x="899592" y="836712"/>
            <a:ext cx="7272808" cy="4608512"/>
          </a:xfrm>
        </p:spPr>
        <p:txBody>
          <a:bodyPr>
            <a:noAutofit/>
          </a:bodyPr>
          <a:lstStyle/>
          <a:p>
            <a:r>
              <a:rPr lang="ru-RU" sz="7200" b="1" dirty="0" smtClean="0">
                <a:solidFill>
                  <a:schemeClr val="accent6">
                    <a:lumMod val="75000"/>
                  </a:schemeClr>
                </a:solidFill>
              </a:rPr>
              <a:t>Обучение дошкольников пересказу</a:t>
            </a:r>
            <a:endParaRPr lang="ru-RU" sz="7200" b="1" dirty="0">
              <a:solidFill>
                <a:schemeClr val="accent6">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jpg"/>
          <p:cNvPicPr>
            <a:picLocks noChangeAspect="1"/>
          </p:cNvPicPr>
          <p:nvPr/>
        </p:nvPicPr>
        <p:blipFill>
          <a:blip r:embed="rId2" cstate="print"/>
          <a:stretch>
            <a:fillRect/>
          </a:stretch>
        </p:blipFill>
        <p:spPr>
          <a:xfrm>
            <a:off x="0" y="0"/>
            <a:ext cx="9144000" cy="6858000"/>
          </a:xfrm>
          <a:prstGeom prst="rect">
            <a:avLst/>
          </a:prstGeom>
        </p:spPr>
      </p:pic>
      <p:sp>
        <p:nvSpPr>
          <p:cNvPr id="7" name="Вертикальный свиток 6"/>
          <p:cNvSpPr/>
          <p:nvPr/>
        </p:nvSpPr>
        <p:spPr>
          <a:xfrm>
            <a:off x="6047656" y="1052736"/>
            <a:ext cx="3096344" cy="292494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Вертикальный свиток 7"/>
          <p:cNvSpPr/>
          <p:nvPr/>
        </p:nvSpPr>
        <p:spPr>
          <a:xfrm>
            <a:off x="2555776" y="4049688"/>
            <a:ext cx="3096344" cy="240364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Вертикальный свиток 4"/>
          <p:cNvSpPr/>
          <p:nvPr/>
        </p:nvSpPr>
        <p:spPr>
          <a:xfrm>
            <a:off x="3275856" y="1124744"/>
            <a:ext cx="3096344" cy="280831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Вертикальный свиток 3"/>
          <p:cNvSpPr/>
          <p:nvPr/>
        </p:nvSpPr>
        <p:spPr>
          <a:xfrm>
            <a:off x="-180528" y="1052736"/>
            <a:ext cx="3563888" cy="331236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2" name="Заголовок 1"/>
          <p:cNvSpPr>
            <a:spLocks noGrp="1"/>
          </p:cNvSpPr>
          <p:nvPr>
            <p:ph type="title"/>
          </p:nvPr>
        </p:nvSpPr>
        <p:spPr>
          <a:xfrm>
            <a:off x="0" y="0"/>
            <a:ext cx="9144000" cy="6858000"/>
          </a:xfrm>
        </p:spPr>
        <p:txBody>
          <a:bodyPr>
            <a:normAutofit fontScale="90000"/>
          </a:bodyPr>
          <a:lstStyle/>
          <a:p>
            <a:pPr algn="l"/>
            <a:r>
              <a:rPr lang="ru-RU" b="1" dirty="0" smtClean="0">
                <a:solidFill>
                  <a:srgbClr val="FF0000"/>
                </a:solidFill>
              </a:rPr>
              <a:t>            </a:t>
            </a:r>
            <a:r>
              <a:rPr lang="ru-RU" sz="5300" b="1" dirty="0" smtClean="0">
                <a:solidFill>
                  <a:srgbClr val="C00000"/>
                </a:solidFill>
              </a:rPr>
              <a:t>Методические приёмы</a:t>
            </a:r>
            <a:r>
              <a:rPr lang="ru-RU" b="1" dirty="0" smtClean="0">
                <a:solidFill>
                  <a:srgbClr val="FF0000"/>
                </a:solidFill>
              </a:rPr>
              <a:t/>
            </a:r>
            <a:br>
              <a:rPr lang="ru-RU" b="1" dirty="0" smtClean="0">
                <a:solidFill>
                  <a:srgbClr val="FF0000"/>
                </a:solidFill>
              </a:rPr>
            </a:br>
            <a:r>
              <a:rPr lang="ru-RU" sz="2000" b="1" dirty="0" smtClean="0">
                <a:solidFill>
                  <a:srgbClr val="FF0000"/>
                </a:solidFill>
              </a:rPr>
              <a:t>            </a:t>
            </a:r>
            <a:br>
              <a:rPr lang="ru-RU" sz="2000" b="1" dirty="0" smtClean="0">
                <a:solidFill>
                  <a:srgbClr val="FF0000"/>
                </a:solidFill>
              </a:rPr>
            </a:br>
            <a:r>
              <a:rPr lang="ru-RU" sz="2000" b="1" dirty="0" smtClean="0">
                <a:solidFill>
                  <a:schemeClr val="bg1"/>
                </a:solidFill>
              </a:rPr>
              <a:t/>
            </a:r>
            <a:br>
              <a:rPr lang="ru-RU" sz="2000" b="1" dirty="0" smtClean="0">
                <a:solidFill>
                  <a:schemeClr val="bg1"/>
                </a:solidFill>
              </a:rPr>
            </a:br>
            <a:r>
              <a:rPr lang="ru-RU" sz="2000" b="1" dirty="0" smtClean="0">
                <a:solidFill>
                  <a:schemeClr val="bg1"/>
                </a:solidFill>
              </a:rPr>
              <a:t>            Моделирование:                                                                                               Пересказ:</a:t>
            </a:r>
            <a:br>
              <a:rPr lang="ru-RU" sz="2000" b="1" dirty="0" smtClean="0">
                <a:solidFill>
                  <a:schemeClr val="bg1"/>
                </a:solidFill>
              </a:rPr>
            </a:br>
            <a:r>
              <a:rPr lang="ru-RU" sz="2000" b="1" dirty="0" smtClean="0">
                <a:solidFill>
                  <a:schemeClr val="bg1"/>
                </a:solidFill>
              </a:rPr>
              <a:t>         Графические схемы                               Чтение текста                    По плану-схеме                     </a:t>
            </a:r>
            <a:br>
              <a:rPr lang="ru-RU" sz="2000" b="1" dirty="0" smtClean="0">
                <a:solidFill>
                  <a:schemeClr val="bg1"/>
                </a:solidFill>
              </a:rPr>
            </a:br>
            <a:r>
              <a:rPr lang="ru-RU" sz="2000" b="1" dirty="0" smtClean="0">
                <a:solidFill>
                  <a:schemeClr val="bg1"/>
                </a:solidFill>
              </a:rPr>
              <a:t>               Фланелеграф                                           Беседа                         По опорным вопросам</a:t>
            </a:r>
            <a:r>
              <a:rPr lang="ru-RU" b="1" dirty="0" smtClean="0">
                <a:solidFill>
                  <a:srgbClr val="FF0000"/>
                </a:solidFill>
              </a:rPr>
              <a:t/>
            </a:r>
            <a:br>
              <a:rPr lang="ru-RU" b="1" dirty="0" smtClean="0">
                <a:solidFill>
                  <a:srgbClr val="FF0000"/>
                </a:solidFill>
              </a:rPr>
            </a:br>
            <a:r>
              <a:rPr lang="ru-RU" b="1" dirty="0" smtClean="0">
                <a:solidFill>
                  <a:srgbClr val="FF0000"/>
                </a:solidFill>
              </a:rPr>
              <a:t>    </a:t>
            </a:r>
            <a:r>
              <a:rPr lang="ru-RU" sz="1800" b="1" dirty="0" smtClean="0">
                <a:solidFill>
                  <a:schemeClr val="bg1"/>
                </a:solidFill>
              </a:rPr>
              <a:t>Иллюстрации рассказа                                           Загадки                                        По цепочке</a:t>
            </a:r>
            <a:r>
              <a:rPr lang="ru-RU" b="1" dirty="0" smtClean="0">
                <a:solidFill>
                  <a:srgbClr val="FF0000"/>
                </a:solidFill>
              </a:rPr>
              <a:t/>
            </a:r>
            <a:br>
              <a:rPr lang="ru-RU" b="1" dirty="0" smtClean="0">
                <a:solidFill>
                  <a:srgbClr val="FF0000"/>
                </a:solidFill>
              </a:rPr>
            </a:br>
            <a:r>
              <a:rPr lang="ru-RU" sz="2000" b="1" dirty="0" smtClean="0">
                <a:solidFill>
                  <a:schemeClr val="bg1"/>
                </a:solidFill>
              </a:rPr>
              <a:t>            Детские рисунки                                        Сюрпризы                             Выборочный</a:t>
            </a:r>
            <a:br>
              <a:rPr lang="ru-RU" sz="2000" b="1" dirty="0" smtClean="0">
                <a:solidFill>
                  <a:schemeClr val="bg1"/>
                </a:solidFill>
              </a:rPr>
            </a:br>
            <a:r>
              <a:rPr lang="ru-RU" sz="2000" b="1" dirty="0" smtClean="0">
                <a:solidFill>
                  <a:schemeClr val="bg1"/>
                </a:solidFill>
              </a:rPr>
              <a:t>      сюжетных фрагментов                                      Игры                                    По следам                                    </a:t>
            </a:r>
            <a:br>
              <a:rPr lang="ru-RU" sz="2000" b="1" dirty="0" smtClean="0">
                <a:solidFill>
                  <a:schemeClr val="bg1"/>
                </a:solidFill>
              </a:rPr>
            </a:br>
            <a:r>
              <a:rPr lang="ru-RU" sz="2000" b="1" dirty="0" smtClean="0">
                <a:solidFill>
                  <a:schemeClr val="bg1"/>
                </a:solidFill>
              </a:rPr>
              <a:t>              Детские схемы                                  Настольный театр               демонстрируемого</a:t>
            </a:r>
            <a:br>
              <a:rPr lang="ru-RU" sz="2000" b="1" dirty="0" smtClean="0">
                <a:solidFill>
                  <a:schemeClr val="bg1"/>
                </a:solidFill>
              </a:rPr>
            </a:br>
            <a:r>
              <a:rPr lang="ru-RU" sz="2000" b="1" dirty="0" smtClean="0">
                <a:solidFill>
                  <a:schemeClr val="bg1"/>
                </a:solidFill>
              </a:rPr>
              <a:t>                                                                                                                                       действия</a:t>
            </a:r>
            <a:r>
              <a:rPr lang="ru-RU" b="1" dirty="0" smtClean="0">
                <a:solidFill>
                  <a:srgbClr val="FF0000"/>
                </a:solidFill>
              </a:rPr>
              <a:t/>
            </a:r>
            <a:br>
              <a:rPr lang="ru-RU" b="1" dirty="0" smtClean="0">
                <a:solidFill>
                  <a:srgbClr val="FF0000"/>
                </a:solidFill>
              </a:rPr>
            </a:br>
            <a:r>
              <a:rPr lang="ru-RU" b="1" dirty="0" smtClean="0">
                <a:solidFill>
                  <a:srgbClr val="FF0000"/>
                </a:solidFill>
              </a:rPr>
              <a:t>                           </a:t>
            </a:r>
            <a:r>
              <a:rPr lang="ru-RU" sz="1800" b="1" dirty="0" smtClean="0">
                <a:solidFill>
                  <a:schemeClr val="bg1"/>
                </a:solidFill>
              </a:rPr>
              <a:t>                                                                        </a:t>
            </a:r>
            <a:br>
              <a:rPr lang="ru-RU" sz="1800" b="1" dirty="0" smtClean="0">
                <a:solidFill>
                  <a:schemeClr val="bg1"/>
                </a:solidFill>
              </a:rPr>
            </a:br>
            <a:r>
              <a:rPr lang="ru-RU" sz="1800" b="1" dirty="0" smtClean="0">
                <a:solidFill>
                  <a:schemeClr val="bg1"/>
                </a:solidFill>
              </a:rPr>
              <a:t>                                                                Лексико-грамматические                         П</a:t>
            </a:r>
            <a:r>
              <a:rPr lang="ru-RU" b="1" dirty="0" smtClean="0">
                <a:solidFill>
                  <a:srgbClr val="FF0000"/>
                </a:solidFill>
              </a:rPr>
              <a:t/>
            </a:r>
            <a:br>
              <a:rPr lang="ru-RU" b="1" dirty="0" smtClean="0">
                <a:solidFill>
                  <a:srgbClr val="FF0000"/>
                </a:solidFill>
              </a:rPr>
            </a:br>
            <a:r>
              <a:rPr lang="ru-RU" b="1" dirty="0" smtClean="0">
                <a:solidFill>
                  <a:schemeClr val="bg1"/>
                </a:solidFill>
              </a:rPr>
              <a:t>                             </a:t>
            </a:r>
            <a:r>
              <a:rPr lang="ru-RU" sz="1800" b="1" dirty="0" smtClean="0">
                <a:solidFill>
                  <a:schemeClr val="bg1"/>
                </a:solidFill>
              </a:rPr>
              <a:t>Специальные</a:t>
            </a:r>
            <a:br>
              <a:rPr lang="ru-RU" sz="1800" b="1" dirty="0" smtClean="0">
                <a:solidFill>
                  <a:schemeClr val="bg1"/>
                </a:solidFill>
              </a:rPr>
            </a:br>
            <a:r>
              <a:rPr lang="ru-RU" sz="1800" b="1" dirty="0" smtClean="0">
                <a:solidFill>
                  <a:schemeClr val="bg1"/>
                </a:solidFill>
              </a:rPr>
              <a:t>                                                                      коррекционные</a:t>
            </a:r>
            <a:r>
              <a:rPr lang="ru-RU" b="1" dirty="0" smtClean="0">
                <a:solidFill>
                  <a:schemeClr val="bg1"/>
                </a:solidFill>
              </a:rPr>
              <a:t/>
            </a:r>
            <a:br>
              <a:rPr lang="ru-RU" b="1" dirty="0" smtClean="0">
                <a:solidFill>
                  <a:schemeClr val="bg1"/>
                </a:solidFill>
              </a:rPr>
            </a:br>
            <a:r>
              <a:rPr lang="ru-RU" b="1" dirty="0" smtClean="0">
                <a:solidFill>
                  <a:schemeClr val="bg1"/>
                </a:solidFill>
              </a:rPr>
              <a:t>                          </a:t>
            </a:r>
            <a:r>
              <a:rPr lang="ru-RU" b="1" dirty="0" smtClean="0">
                <a:solidFill>
                  <a:srgbClr val="FF0000"/>
                </a:solidFill>
              </a:rPr>
              <a:t/>
            </a:r>
            <a:br>
              <a:rPr lang="ru-RU" b="1" dirty="0" smtClean="0">
                <a:solidFill>
                  <a:srgbClr val="FF0000"/>
                </a:solidFill>
              </a:rPr>
            </a:br>
            <a:r>
              <a:rPr lang="ru-RU" sz="2400" b="1" dirty="0" smtClean="0">
                <a:solidFill>
                  <a:srgbClr val="FF0000"/>
                </a:solidFill>
              </a:rPr>
              <a:t/>
            </a:r>
            <a:br>
              <a:rPr lang="ru-RU" sz="2400" b="1" dirty="0" smtClean="0">
                <a:solidFill>
                  <a:srgbClr val="FF0000"/>
                </a:solidFill>
              </a:rPr>
            </a:br>
            <a:endParaRPr lang="ru-RU" sz="24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9144000" cy="6858000"/>
          </a:xfrm>
        </p:spPr>
        <p:txBody>
          <a:bodyPr/>
          <a:lstStyle/>
          <a:p>
            <a:r>
              <a:rPr lang="ru-RU" dirty="0" smtClean="0"/>
              <a:t>Фото схем</a:t>
            </a:r>
            <a:endParaRPr lang="ru-RU" dirty="0"/>
          </a:p>
        </p:txBody>
      </p:sp>
      <p:pic>
        <p:nvPicPr>
          <p:cNvPr id="4" name="Рисунок 3" descr="DSCN6337.JPG"/>
          <p:cNvPicPr>
            <a:picLocks noChangeAspect="1"/>
          </p:cNvPicPr>
          <p:nvPr/>
        </p:nvPicPr>
        <p:blipFill>
          <a:blip r:embed="rId3" cstate="print"/>
          <a:stretch>
            <a:fillRect/>
          </a:stretch>
        </p:blipFill>
        <p:spPr>
          <a:xfrm>
            <a:off x="1691680" y="1772816"/>
            <a:ext cx="5688632" cy="4266474"/>
          </a:xfrm>
          <a:prstGeom prst="rect">
            <a:avLst/>
          </a:prstGeom>
        </p:spPr>
      </p:pic>
      <p:sp>
        <p:nvSpPr>
          <p:cNvPr id="5" name="TextBox 4"/>
          <p:cNvSpPr txBox="1"/>
          <p:nvPr/>
        </p:nvSpPr>
        <p:spPr>
          <a:xfrm>
            <a:off x="1115616" y="836712"/>
            <a:ext cx="6120680" cy="707886"/>
          </a:xfrm>
          <a:prstGeom prst="rect">
            <a:avLst/>
          </a:prstGeom>
          <a:noFill/>
        </p:spPr>
        <p:txBody>
          <a:bodyPr wrap="square" rtlCol="0">
            <a:spAutoFit/>
          </a:bodyPr>
          <a:lstStyle/>
          <a:p>
            <a:pPr algn="ctr"/>
            <a:r>
              <a:rPr lang="ru-RU" sz="4000" b="1" dirty="0" smtClean="0">
                <a:solidFill>
                  <a:srgbClr val="FF0000"/>
                </a:solidFill>
              </a:rPr>
              <a:t>Схемы для рассказов</a:t>
            </a:r>
            <a:endParaRPr lang="ru-RU" sz="40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9144000" cy="6858000"/>
          </a:xfrm>
        </p:spPr>
        <p:txBody>
          <a:bodyPr>
            <a:normAutofit/>
          </a:bodyPr>
          <a:lstStyle/>
          <a:p>
            <a:r>
              <a:rPr lang="ru-RU" sz="7200" b="1" dirty="0" smtClean="0">
                <a:solidFill>
                  <a:srgbClr val="FF0000"/>
                </a:solidFill>
              </a:rPr>
              <a:t>Спасибо за внимание!!!</a:t>
            </a:r>
            <a:endParaRPr lang="ru-RU" sz="72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9144000" cy="6858000"/>
          </a:xfrm>
        </p:spPr>
        <p:txBody>
          <a:bodyPr/>
          <a:lstStyle/>
          <a:p>
            <a:endParaRPr lang="ru-RU" dirty="0"/>
          </a:p>
        </p:txBody>
      </p:sp>
      <p:pic>
        <p:nvPicPr>
          <p:cNvPr id="3" name="Рисунок 2" descr="0918903.jpg"/>
          <p:cNvPicPr>
            <a:picLocks noChangeAspect="1"/>
          </p:cNvPicPr>
          <p:nvPr/>
        </p:nvPicPr>
        <p:blipFill>
          <a:blip r:embed="rId3" cstate="print"/>
          <a:stretch>
            <a:fillRect/>
          </a:stretch>
        </p:blipFill>
        <p:spPr>
          <a:xfrm>
            <a:off x="3419872" y="2132856"/>
            <a:ext cx="2470026" cy="3503583"/>
          </a:xfrm>
          <a:prstGeom prst="rect">
            <a:avLst/>
          </a:prstGeom>
        </p:spPr>
      </p:pic>
      <p:pic>
        <p:nvPicPr>
          <p:cNvPr id="4" name="Рисунок 3" descr="big (2).jpg"/>
          <p:cNvPicPr>
            <a:picLocks noChangeAspect="1"/>
          </p:cNvPicPr>
          <p:nvPr/>
        </p:nvPicPr>
        <p:blipFill>
          <a:blip r:embed="rId4" cstate="print"/>
          <a:stretch>
            <a:fillRect/>
          </a:stretch>
        </p:blipFill>
        <p:spPr>
          <a:xfrm rot="20763698">
            <a:off x="740784" y="790294"/>
            <a:ext cx="2473374" cy="3822487"/>
          </a:xfrm>
          <a:prstGeom prst="rect">
            <a:avLst/>
          </a:prstGeom>
        </p:spPr>
      </p:pic>
      <p:pic>
        <p:nvPicPr>
          <p:cNvPr id="5" name="Рисунок 4" descr="big (3).jpg"/>
          <p:cNvPicPr>
            <a:picLocks noChangeAspect="1"/>
          </p:cNvPicPr>
          <p:nvPr/>
        </p:nvPicPr>
        <p:blipFill>
          <a:blip r:embed="rId5" cstate="print"/>
          <a:stretch>
            <a:fillRect/>
          </a:stretch>
        </p:blipFill>
        <p:spPr>
          <a:xfrm rot="863200">
            <a:off x="6036596" y="1126781"/>
            <a:ext cx="2180609" cy="33700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9144000" cy="6858000"/>
          </a:xfrm>
        </p:spPr>
        <p:txBody>
          <a:bodyPr>
            <a:normAutofit/>
          </a:bodyPr>
          <a:lstStyle/>
          <a:p>
            <a:r>
              <a:rPr lang="ru-RU" sz="4800" b="1" dirty="0" smtClean="0"/>
              <a:t>Обучение дошкольников пересказу</a:t>
            </a:r>
            <a:br>
              <a:rPr lang="ru-RU" sz="4800" b="1" dirty="0" smtClean="0"/>
            </a:br>
            <a:r>
              <a:rPr lang="ru-RU" sz="3200" b="1" dirty="0" smtClean="0"/>
              <a:t>Учебно-методическое пособие</a:t>
            </a:r>
            <a:br>
              <a:rPr lang="ru-RU" sz="3200" b="1" dirty="0" smtClean="0"/>
            </a:br>
            <a:r>
              <a:rPr lang="ru-RU" sz="3200" b="1" dirty="0" smtClean="0"/>
              <a:t>Центр педагогического образования</a:t>
            </a:r>
            <a:br>
              <a:rPr lang="ru-RU" sz="3200" b="1" dirty="0" smtClean="0"/>
            </a:br>
            <a:r>
              <a:rPr lang="ru-RU" sz="3200" b="1" dirty="0" smtClean="0"/>
              <a:t>Москва 2015г</a:t>
            </a:r>
            <a:br>
              <a:rPr lang="ru-RU" sz="3200" b="1" dirty="0" smtClean="0"/>
            </a:br>
            <a:r>
              <a:rPr lang="ru-RU" sz="3200" b="1" dirty="0" smtClean="0"/>
              <a:t>Авторский коллектив:</a:t>
            </a:r>
            <a:br>
              <a:rPr lang="ru-RU" sz="3200" b="1" dirty="0" smtClean="0"/>
            </a:br>
            <a:r>
              <a:rPr lang="ru-RU" sz="3200" b="1" dirty="0" smtClean="0"/>
              <a:t>Лебедева Л.В., Козина И.В., Кулакова Т.В., </a:t>
            </a:r>
            <a:br>
              <a:rPr lang="ru-RU" sz="3200" b="1" dirty="0" smtClean="0"/>
            </a:br>
            <a:r>
              <a:rPr lang="ru-RU" sz="3200" b="1" dirty="0" smtClean="0"/>
              <a:t>Антохина Н.В., Павлова Т.С., Львова Т.В., </a:t>
            </a:r>
            <a:br>
              <a:rPr lang="ru-RU" sz="3200" b="1" dirty="0" smtClean="0"/>
            </a:br>
            <a:r>
              <a:rPr lang="ru-RU" sz="3200" b="1" dirty="0" smtClean="0"/>
              <a:t>Прокопова С.П., Журавлева Н.Н., </a:t>
            </a:r>
            <a:br>
              <a:rPr lang="ru-RU" sz="3200" b="1" dirty="0" smtClean="0"/>
            </a:br>
            <a:r>
              <a:rPr lang="ru-RU" sz="3200" b="1" dirty="0" smtClean="0"/>
              <a:t>Чернышова И.Н., Богданова Т.Л. </a:t>
            </a:r>
            <a:endParaRPr lang="ru-RU" sz="3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9144000" cy="6858000"/>
          </a:xfrm>
        </p:spPr>
        <p:txBody>
          <a:bodyPr>
            <a:normAutofit/>
          </a:bodyPr>
          <a:lstStyle/>
          <a:p>
            <a:r>
              <a:rPr lang="ru-RU" sz="2000" b="1" dirty="0" smtClean="0">
                <a:solidFill>
                  <a:srgbClr val="FF0000"/>
                </a:solidFill>
                <a:latin typeface="+mn-lt"/>
              </a:rPr>
              <a:t>Раскрытие  темы: </a:t>
            </a:r>
            <a:r>
              <a:rPr lang="ru-RU" sz="2000" b="1" dirty="0" smtClean="0">
                <a:latin typeface="+mn-lt"/>
              </a:rPr>
              <a:t>Анализируется с позиции темы , заданной в названии, и содержания</a:t>
            </a:r>
            <a:br>
              <a:rPr lang="ru-RU" sz="2000" b="1" dirty="0" smtClean="0">
                <a:latin typeface="+mn-lt"/>
              </a:rPr>
            </a:br>
            <a:r>
              <a:rPr lang="ru-RU" sz="2000" b="1" dirty="0" smtClean="0">
                <a:solidFill>
                  <a:srgbClr val="FF0000"/>
                </a:solidFill>
                <a:latin typeface="+mn-lt"/>
              </a:rPr>
              <a:t>Объём рассказа: </a:t>
            </a:r>
            <a:r>
              <a:rPr lang="ru-RU" sz="2000" b="1" dirty="0" smtClean="0">
                <a:latin typeface="+mn-lt"/>
              </a:rPr>
              <a:t>определяется через подсчёт слови предложений</a:t>
            </a:r>
            <a:br>
              <a:rPr lang="ru-RU" sz="2000" b="1" dirty="0" smtClean="0">
                <a:latin typeface="+mn-lt"/>
              </a:rPr>
            </a:br>
            <a:r>
              <a:rPr lang="ru-RU" sz="2000" b="1" dirty="0" smtClean="0">
                <a:solidFill>
                  <a:srgbClr val="FF0000"/>
                </a:solidFill>
                <a:latin typeface="+mn-lt"/>
              </a:rPr>
              <a:t>Выразительность:  </a:t>
            </a:r>
            <a:r>
              <a:rPr lang="ru-RU" sz="2000" b="1" dirty="0" smtClean="0">
                <a:latin typeface="+mn-lt"/>
              </a:rPr>
              <a:t>насколько  ребёнок образно и эмоционально передает содержание</a:t>
            </a:r>
            <a:br>
              <a:rPr lang="ru-RU" sz="2000" b="1" dirty="0" smtClean="0">
                <a:latin typeface="+mn-lt"/>
              </a:rPr>
            </a:br>
            <a:r>
              <a:rPr lang="ru-RU" sz="2000" b="1" dirty="0" smtClean="0">
                <a:solidFill>
                  <a:srgbClr val="FF0000"/>
                </a:solidFill>
                <a:latin typeface="+mn-lt"/>
              </a:rPr>
              <a:t>Плавность изложения: </a:t>
            </a:r>
            <a:r>
              <a:rPr lang="ru-RU" sz="2000" b="1" dirty="0" smtClean="0">
                <a:latin typeface="+mn-lt"/>
              </a:rPr>
              <a:t>делается подсчёт пауз, их длительность </a:t>
            </a:r>
            <a:br>
              <a:rPr lang="ru-RU" sz="2000" b="1" dirty="0" smtClean="0">
                <a:latin typeface="+mn-lt"/>
              </a:rPr>
            </a:br>
            <a:r>
              <a:rPr lang="ru-RU" sz="2000" b="1" dirty="0" smtClean="0">
                <a:solidFill>
                  <a:srgbClr val="FF0000"/>
                </a:solidFill>
                <a:latin typeface="+mn-lt"/>
              </a:rPr>
              <a:t>Средства связи: </a:t>
            </a:r>
            <a:r>
              <a:rPr lang="ru-RU" sz="2000" b="1" dirty="0" smtClean="0">
                <a:latin typeface="+mn-lt"/>
              </a:rPr>
              <a:t>наличие специальных знаков начала и конца рассказа, соединение предложений</a:t>
            </a:r>
            <a:br>
              <a:rPr lang="ru-RU" sz="2000" b="1" dirty="0" smtClean="0">
                <a:latin typeface="+mn-lt"/>
              </a:rPr>
            </a:br>
            <a:r>
              <a:rPr lang="ru-RU" sz="2000" b="1" dirty="0" smtClean="0">
                <a:solidFill>
                  <a:srgbClr val="FF0000"/>
                </a:solidFill>
                <a:latin typeface="+mn-lt"/>
              </a:rPr>
              <a:t>Лексико- грамматическое оформление: </a:t>
            </a:r>
            <a:r>
              <a:rPr lang="ru-RU" sz="2000" b="1" dirty="0" smtClean="0">
                <a:latin typeface="+mn-lt"/>
              </a:rPr>
              <a:t>соблюдение языковых норм</a:t>
            </a:r>
            <a:br>
              <a:rPr lang="ru-RU" sz="2000" b="1" dirty="0" smtClean="0">
                <a:latin typeface="+mn-lt"/>
              </a:rPr>
            </a:br>
            <a:r>
              <a:rPr lang="ru-RU" sz="2000" b="1" dirty="0" smtClean="0">
                <a:solidFill>
                  <a:srgbClr val="FF0000"/>
                </a:solidFill>
                <a:latin typeface="+mn-lt"/>
              </a:rPr>
              <a:t>Самостоятельность: </a:t>
            </a:r>
            <a:r>
              <a:rPr lang="ru-RU" sz="2000" b="1" dirty="0" smtClean="0">
                <a:latin typeface="+mn-lt"/>
              </a:rPr>
              <a:t>анализируется с позиции оказания помощи</a:t>
            </a:r>
            <a:br>
              <a:rPr lang="ru-RU" sz="2000" b="1" dirty="0" smtClean="0">
                <a:latin typeface="+mn-lt"/>
              </a:rPr>
            </a:br>
            <a:r>
              <a:rPr lang="ru-RU" sz="2000" b="1" dirty="0" smtClean="0">
                <a:solidFill>
                  <a:srgbClr val="FF0000"/>
                </a:solidFill>
                <a:latin typeface="+mn-lt"/>
              </a:rPr>
              <a:t>Смысловая целостность: </a:t>
            </a:r>
            <a:r>
              <a:rPr lang="ru-RU" sz="2000" b="1" dirty="0" smtClean="0">
                <a:latin typeface="+mn-lt"/>
              </a:rPr>
              <a:t>наличие  смысловых звеньев, их последовательность</a:t>
            </a:r>
            <a:endParaRPr lang="ru-RU" sz="2000" b="1" dirty="0">
              <a:latin typeface="+mn-lt"/>
            </a:endParaRPr>
          </a:p>
        </p:txBody>
      </p:sp>
      <p:sp>
        <p:nvSpPr>
          <p:cNvPr id="3" name="Текст 2"/>
          <p:cNvSpPr>
            <a:spLocks noGrp="1"/>
          </p:cNvSpPr>
          <p:nvPr>
            <p:ph type="body" idx="4294967295"/>
          </p:nvPr>
        </p:nvSpPr>
        <p:spPr>
          <a:xfrm>
            <a:off x="0" y="620688"/>
            <a:ext cx="8964488" cy="1008111"/>
          </a:xfrm>
        </p:spPr>
        <p:txBody>
          <a:bodyPr>
            <a:normAutofit fontScale="70000" lnSpcReduction="20000"/>
          </a:bodyPr>
          <a:lstStyle/>
          <a:p>
            <a:pPr>
              <a:buNone/>
            </a:pPr>
            <a:endParaRPr lang="ru-RU" sz="4000" b="1" dirty="0" smtClean="0">
              <a:solidFill>
                <a:srgbClr val="FF0000"/>
              </a:solidFill>
            </a:endParaRPr>
          </a:p>
          <a:p>
            <a:pPr algn="ctr">
              <a:buNone/>
            </a:pPr>
            <a:r>
              <a:rPr lang="ru-RU" sz="5200" b="1" dirty="0" smtClean="0">
                <a:solidFill>
                  <a:srgbClr val="FF0000"/>
                </a:solidFill>
              </a:rPr>
              <a:t>Показатели развития связной речи</a:t>
            </a:r>
            <a:endParaRPr lang="ru-RU" sz="52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395536" y="1484784"/>
            <a:ext cx="8280920" cy="5040560"/>
          </a:xfrm>
        </p:spPr>
        <p:txBody>
          <a:bodyPr>
            <a:normAutofit/>
          </a:bodyPr>
          <a:lstStyle/>
          <a:p>
            <a:pPr algn="ctr"/>
            <a:r>
              <a:rPr lang="ru-RU" sz="2000" dirty="0" smtClean="0">
                <a:solidFill>
                  <a:srgbClr val="FF0000"/>
                </a:solidFill>
              </a:rPr>
              <a:t>1. </a:t>
            </a:r>
            <a:r>
              <a:rPr lang="ru-RU" sz="2000" dirty="0" smtClean="0"/>
              <a:t>Развитие умения воспринимать литературное произведение, осознавая наряду с содержанием и элементы художественной выразительности</a:t>
            </a:r>
            <a:br>
              <a:rPr lang="ru-RU" sz="2000" dirty="0" smtClean="0"/>
            </a:br>
            <a:r>
              <a:rPr lang="ru-RU" sz="2000" dirty="0" smtClean="0">
                <a:solidFill>
                  <a:srgbClr val="FF0000"/>
                </a:solidFill>
              </a:rPr>
              <a:t> 2.  </a:t>
            </a:r>
            <a:r>
              <a:rPr lang="ru-RU" sz="2000" dirty="0" smtClean="0"/>
              <a:t>закрепление и развитие у детей навыков речевой коммуникации</a:t>
            </a:r>
            <a:br>
              <a:rPr lang="ru-RU" sz="2000" dirty="0" smtClean="0"/>
            </a:br>
            <a:r>
              <a:rPr lang="ru-RU" sz="2000" dirty="0" smtClean="0">
                <a:solidFill>
                  <a:srgbClr val="FF0000"/>
                </a:solidFill>
              </a:rPr>
              <a:t>3. </a:t>
            </a:r>
            <a:r>
              <a:rPr lang="ru-RU" sz="2000" dirty="0" smtClean="0"/>
              <a:t>формирование умения планирования развёрнутых высказываний</a:t>
            </a:r>
            <a:br>
              <a:rPr lang="ru-RU" sz="2000" dirty="0" smtClean="0"/>
            </a:br>
            <a:r>
              <a:rPr lang="ru-RU" sz="2000" dirty="0" smtClean="0">
                <a:solidFill>
                  <a:srgbClr val="FF0000"/>
                </a:solidFill>
              </a:rPr>
              <a:t>4. </a:t>
            </a:r>
            <a:r>
              <a:rPr lang="ru-RU" sz="2000" dirty="0" smtClean="0"/>
              <a:t>формирование навыков использования в связных высказываниях средств художественной выразительности</a:t>
            </a:r>
            <a:br>
              <a:rPr lang="ru-RU" sz="2000" dirty="0" smtClean="0"/>
            </a:br>
            <a:r>
              <a:rPr lang="ru-RU" sz="2000" dirty="0" smtClean="0">
                <a:solidFill>
                  <a:srgbClr val="FF0000"/>
                </a:solidFill>
              </a:rPr>
              <a:t>5. </a:t>
            </a:r>
            <a:r>
              <a:rPr lang="ru-RU" sz="2000" dirty="0" smtClean="0"/>
              <a:t>целенаправленное воздействие на активизацию и развитие высших психических функций</a:t>
            </a:r>
            <a:br>
              <a:rPr lang="ru-RU" sz="2000" dirty="0" smtClean="0"/>
            </a:br>
            <a:r>
              <a:rPr lang="ru-RU" sz="2000" dirty="0" smtClean="0">
                <a:solidFill>
                  <a:srgbClr val="FF0000"/>
                </a:solidFill>
              </a:rPr>
              <a:t>6. </a:t>
            </a:r>
            <a:r>
              <a:rPr lang="ru-RU" sz="2000" dirty="0" smtClean="0"/>
              <a:t>развитие навыков контроля и самоконтроля за построением</a:t>
            </a:r>
            <a:br>
              <a:rPr lang="ru-RU" sz="2000" dirty="0" smtClean="0"/>
            </a:br>
            <a:r>
              <a:rPr lang="ru-RU" sz="2000" dirty="0" smtClean="0"/>
              <a:t>связных высказываний</a:t>
            </a:r>
            <a:br>
              <a:rPr lang="ru-RU" sz="2000" dirty="0" smtClean="0"/>
            </a:br>
            <a:r>
              <a:rPr lang="ru-RU" sz="2000" dirty="0" smtClean="0">
                <a:solidFill>
                  <a:srgbClr val="FF0000"/>
                </a:solidFill>
              </a:rPr>
              <a:t>7. </a:t>
            </a:r>
            <a:r>
              <a:rPr lang="ru-RU" sz="2000" dirty="0" smtClean="0"/>
              <a:t>обучение оформлению высказываний с соблюдением лексико-грамматических и фонетико-фонематических норм</a:t>
            </a:r>
            <a:endParaRPr lang="ru-RU" sz="2000" dirty="0"/>
          </a:p>
        </p:txBody>
      </p:sp>
      <p:sp>
        <p:nvSpPr>
          <p:cNvPr id="3" name="Текст 2"/>
          <p:cNvSpPr>
            <a:spLocks noGrp="1"/>
          </p:cNvSpPr>
          <p:nvPr>
            <p:ph type="body" idx="1"/>
          </p:nvPr>
        </p:nvSpPr>
        <p:spPr>
          <a:xfrm>
            <a:off x="395536" y="692696"/>
            <a:ext cx="8280920" cy="720080"/>
          </a:xfrm>
        </p:spPr>
        <p:txBody>
          <a:bodyPr>
            <a:normAutofit fontScale="92500"/>
          </a:bodyPr>
          <a:lstStyle/>
          <a:p>
            <a:r>
              <a:rPr lang="ru-RU" sz="4000" b="1" dirty="0" smtClean="0">
                <a:solidFill>
                  <a:srgbClr val="FF0000"/>
                </a:solidFill>
              </a:rPr>
              <a:t>Задачи по обучению детей пересказу:</a:t>
            </a:r>
            <a:endParaRPr lang="ru-RU" sz="40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jpg"/>
          <p:cNvPicPr>
            <a:picLocks noChangeAspect="1"/>
          </p:cNvPicPr>
          <p:nvPr/>
        </p:nvPicPr>
        <p:blipFill>
          <a:blip r:embed="rId2" cstate="print"/>
          <a:stretch>
            <a:fillRect/>
          </a:stretch>
        </p:blipFill>
        <p:spPr>
          <a:xfrm>
            <a:off x="0" y="0"/>
            <a:ext cx="9144000" cy="6858000"/>
          </a:xfrm>
          <a:prstGeom prst="rect">
            <a:avLst/>
          </a:prstGeom>
        </p:spPr>
      </p:pic>
      <p:sp>
        <p:nvSpPr>
          <p:cNvPr id="4" name="Заголовок 3"/>
          <p:cNvSpPr>
            <a:spLocks noGrp="1"/>
          </p:cNvSpPr>
          <p:nvPr>
            <p:ph type="title"/>
          </p:nvPr>
        </p:nvSpPr>
        <p:spPr>
          <a:xfrm>
            <a:off x="0" y="0"/>
            <a:ext cx="9144000" cy="6858000"/>
          </a:xfrm>
        </p:spPr>
        <p:txBody>
          <a:bodyPr>
            <a:normAutofit fontScale="90000"/>
          </a:bodyPr>
          <a:lstStyle/>
          <a:p>
            <a:pPr algn="l"/>
            <a:r>
              <a:rPr lang="ru-RU" b="1" dirty="0" smtClean="0">
                <a:solidFill>
                  <a:srgbClr val="0070C0"/>
                </a:solidFill>
              </a:rPr>
              <a:t/>
            </a:r>
            <a:br>
              <a:rPr lang="ru-RU" b="1" dirty="0" smtClean="0">
                <a:solidFill>
                  <a:srgbClr val="0070C0"/>
                </a:solidFill>
              </a:rPr>
            </a:br>
            <a:r>
              <a:rPr lang="ru-RU" b="1" dirty="0" smtClean="0">
                <a:solidFill>
                  <a:srgbClr val="0070C0"/>
                </a:solidFill>
              </a:rPr>
              <a:t>     Перспективное планирование</a:t>
            </a:r>
            <a:br>
              <a:rPr lang="ru-RU" b="1" dirty="0" smtClean="0">
                <a:solidFill>
                  <a:srgbClr val="0070C0"/>
                </a:solidFill>
              </a:rPr>
            </a:br>
            <a:r>
              <a:rPr lang="ru-RU" b="1" dirty="0" smtClean="0">
                <a:solidFill>
                  <a:srgbClr val="0070C0"/>
                </a:solidFill>
              </a:rPr>
              <a:t>                        Средняя группа</a:t>
            </a:r>
            <a:br>
              <a:rPr lang="ru-RU" b="1" dirty="0" smtClean="0">
                <a:solidFill>
                  <a:srgbClr val="0070C0"/>
                </a:solidFill>
              </a:rPr>
            </a:br>
            <a:r>
              <a:rPr lang="ru-RU" b="1" dirty="0" smtClean="0">
                <a:solidFill>
                  <a:srgbClr val="0070C0"/>
                </a:solidFill>
              </a:rPr>
              <a:t>         </a:t>
            </a:r>
            <a:r>
              <a:rPr lang="ru-RU" sz="2400" b="1" dirty="0" smtClean="0">
                <a:solidFill>
                  <a:srgbClr val="0070C0"/>
                </a:solidFill>
              </a:rPr>
              <a:t>Сентябрь           Е.Чарушин «Ёж»</a:t>
            </a:r>
            <a:br>
              <a:rPr lang="ru-RU" sz="2400" b="1" dirty="0" smtClean="0">
                <a:solidFill>
                  <a:srgbClr val="0070C0"/>
                </a:solidFill>
              </a:rPr>
            </a:br>
            <a:r>
              <a:rPr lang="ru-RU" sz="2400" b="1" dirty="0" smtClean="0">
                <a:solidFill>
                  <a:srgbClr val="0070C0"/>
                </a:solidFill>
              </a:rPr>
              <a:t>                Октябрь              Е.Чарушин «Лиса»</a:t>
            </a:r>
            <a:br>
              <a:rPr lang="ru-RU" sz="2400" b="1" dirty="0" smtClean="0">
                <a:solidFill>
                  <a:srgbClr val="0070C0"/>
                </a:solidFill>
              </a:rPr>
            </a:br>
            <a:r>
              <a:rPr lang="ru-RU" sz="2400" b="1" dirty="0" smtClean="0">
                <a:solidFill>
                  <a:srgbClr val="0070C0"/>
                </a:solidFill>
              </a:rPr>
              <a:t>                 Ноябрь               К.Ушинский «Мышки»</a:t>
            </a:r>
            <a:br>
              <a:rPr lang="ru-RU" sz="2400" b="1" dirty="0" smtClean="0">
                <a:solidFill>
                  <a:srgbClr val="0070C0"/>
                </a:solidFill>
              </a:rPr>
            </a:br>
            <a:r>
              <a:rPr lang="ru-RU" sz="2400" b="1" dirty="0" smtClean="0">
                <a:solidFill>
                  <a:srgbClr val="0070C0"/>
                </a:solidFill>
              </a:rPr>
              <a:t>                 Декабрь             Л.Толстой «Волк и белка»</a:t>
            </a:r>
            <a:br>
              <a:rPr lang="ru-RU" sz="2400" b="1" dirty="0" smtClean="0">
                <a:solidFill>
                  <a:srgbClr val="0070C0"/>
                </a:solidFill>
              </a:rPr>
            </a:br>
            <a:r>
              <a:rPr lang="ru-RU" sz="2400" b="1" dirty="0" smtClean="0">
                <a:solidFill>
                  <a:srgbClr val="0070C0"/>
                </a:solidFill>
              </a:rPr>
              <a:t>                 Январь                К.Ушинский «Петушок с семьёй»</a:t>
            </a:r>
            <a:br>
              <a:rPr lang="ru-RU" sz="2400" b="1" dirty="0" smtClean="0">
                <a:solidFill>
                  <a:srgbClr val="0070C0"/>
                </a:solidFill>
              </a:rPr>
            </a:br>
            <a:r>
              <a:rPr lang="ru-RU" sz="2400" b="1" dirty="0" smtClean="0">
                <a:solidFill>
                  <a:srgbClr val="0070C0"/>
                </a:solidFill>
              </a:rPr>
              <a:t>                 Февраль             В.Бианки «Купание медвежат»</a:t>
            </a:r>
            <a:br>
              <a:rPr lang="ru-RU" sz="2400" b="1" dirty="0" smtClean="0">
                <a:solidFill>
                  <a:srgbClr val="0070C0"/>
                </a:solidFill>
              </a:rPr>
            </a:br>
            <a:r>
              <a:rPr lang="ru-RU" sz="2400" b="1" dirty="0" smtClean="0">
                <a:solidFill>
                  <a:srgbClr val="0070C0"/>
                </a:solidFill>
              </a:rPr>
              <a:t>                 Март                    Л.Толстой «Пришла весна»</a:t>
            </a:r>
            <a:br>
              <a:rPr lang="ru-RU" sz="2400" b="1" dirty="0" smtClean="0">
                <a:solidFill>
                  <a:srgbClr val="0070C0"/>
                </a:solidFill>
              </a:rPr>
            </a:br>
            <a:r>
              <a:rPr lang="ru-RU" sz="2400" b="1" dirty="0" smtClean="0">
                <a:solidFill>
                  <a:srgbClr val="0070C0"/>
                </a:solidFill>
              </a:rPr>
              <a:t>                 Апрель                К.Ушинский «Уточки»</a:t>
            </a:r>
            <a:br>
              <a:rPr lang="ru-RU" sz="2400" b="1" dirty="0" smtClean="0">
                <a:solidFill>
                  <a:srgbClr val="0070C0"/>
                </a:solidFill>
              </a:rPr>
            </a:br>
            <a:r>
              <a:rPr lang="ru-RU" sz="2400" b="1" dirty="0" smtClean="0">
                <a:solidFill>
                  <a:srgbClr val="0070C0"/>
                </a:solidFill>
              </a:rPr>
              <a:t>                 Май                      Е.Чарушин «Корова»</a:t>
            </a:r>
            <a:r>
              <a:rPr lang="ru-RU" b="1" dirty="0" smtClean="0">
                <a:solidFill>
                  <a:srgbClr val="0070C0"/>
                </a:solidFill>
              </a:rPr>
              <a:t/>
            </a:r>
            <a:br>
              <a:rPr lang="ru-RU" b="1" dirty="0" smtClean="0">
                <a:solidFill>
                  <a:srgbClr val="0070C0"/>
                </a:solidFill>
              </a:rPr>
            </a:br>
            <a:r>
              <a:rPr lang="ru-RU" b="1" dirty="0" smtClean="0">
                <a:solidFill>
                  <a:srgbClr val="0070C0"/>
                </a:solidFill>
              </a:rPr>
              <a:t/>
            </a:r>
            <a:br>
              <a:rPr lang="ru-RU" b="1" dirty="0" smtClean="0">
                <a:solidFill>
                  <a:srgbClr val="0070C0"/>
                </a:solidFill>
              </a:rPr>
            </a:br>
            <a:endParaRPr lang="ru-RU" b="1"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9144000" cy="6858000"/>
          </a:xfrm>
        </p:spPr>
        <p:txBody>
          <a:bodyPr/>
          <a:lstStyle/>
          <a:p>
            <a:pPr algn="l"/>
            <a:r>
              <a:rPr lang="ru-RU" b="1" dirty="0" smtClean="0">
                <a:solidFill>
                  <a:srgbClr val="0070C0"/>
                </a:solidFill>
              </a:rPr>
              <a:t>     Перспективное планирование</a:t>
            </a:r>
            <a:br>
              <a:rPr lang="ru-RU" b="1" dirty="0" smtClean="0">
                <a:solidFill>
                  <a:srgbClr val="0070C0"/>
                </a:solidFill>
              </a:rPr>
            </a:br>
            <a:r>
              <a:rPr lang="ru-RU" b="1" dirty="0" smtClean="0">
                <a:solidFill>
                  <a:srgbClr val="0070C0"/>
                </a:solidFill>
              </a:rPr>
              <a:t>                   Старшая группа</a:t>
            </a:r>
            <a:br>
              <a:rPr lang="ru-RU" b="1" dirty="0" smtClean="0">
                <a:solidFill>
                  <a:srgbClr val="0070C0"/>
                </a:solidFill>
              </a:rPr>
            </a:br>
            <a:r>
              <a:rPr lang="ru-RU" b="1" dirty="0" smtClean="0">
                <a:solidFill>
                  <a:srgbClr val="0070C0"/>
                </a:solidFill>
              </a:rPr>
              <a:t>          </a:t>
            </a:r>
            <a:r>
              <a:rPr lang="ru-RU" sz="2400" b="1" dirty="0" smtClean="0">
                <a:solidFill>
                  <a:srgbClr val="0070C0"/>
                </a:solidFill>
              </a:rPr>
              <a:t>Сентябрь    Г.Скребицкий «Лесной голосок»</a:t>
            </a:r>
            <a:br>
              <a:rPr lang="ru-RU" sz="2400" b="1" dirty="0" smtClean="0">
                <a:solidFill>
                  <a:srgbClr val="0070C0"/>
                </a:solidFill>
              </a:rPr>
            </a:br>
            <a:r>
              <a:rPr lang="ru-RU" sz="2400" b="1" dirty="0" smtClean="0">
                <a:solidFill>
                  <a:srgbClr val="0070C0"/>
                </a:solidFill>
              </a:rPr>
              <a:t>                  Октябрь       И.Соколов-Микитов «Белки»</a:t>
            </a:r>
            <a:br>
              <a:rPr lang="ru-RU" sz="2400" b="1" dirty="0" smtClean="0">
                <a:solidFill>
                  <a:srgbClr val="0070C0"/>
                </a:solidFill>
              </a:rPr>
            </a:br>
            <a:r>
              <a:rPr lang="ru-RU" sz="2400" b="1" dirty="0" smtClean="0">
                <a:solidFill>
                  <a:srgbClr val="0070C0"/>
                </a:solidFill>
              </a:rPr>
              <a:t>                  Ноябрь         Н.Сладков «Под водой»</a:t>
            </a:r>
            <a:br>
              <a:rPr lang="ru-RU" sz="2400" b="1" dirty="0" smtClean="0">
                <a:solidFill>
                  <a:srgbClr val="0070C0"/>
                </a:solidFill>
              </a:rPr>
            </a:br>
            <a:r>
              <a:rPr lang="ru-RU" sz="2400" b="1" dirty="0" smtClean="0">
                <a:solidFill>
                  <a:srgbClr val="0070C0"/>
                </a:solidFill>
              </a:rPr>
              <a:t>                  Декабрь       Г.Скребицкий «Пушок»</a:t>
            </a:r>
            <a:br>
              <a:rPr lang="ru-RU" sz="2400" b="1" dirty="0" smtClean="0">
                <a:solidFill>
                  <a:srgbClr val="0070C0"/>
                </a:solidFill>
              </a:rPr>
            </a:br>
            <a:r>
              <a:rPr lang="ru-RU" sz="2400" b="1" dirty="0" smtClean="0">
                <a:solidFill>
                  <a:srgbClr val="0070C0"/>
                </a:solidFill>
              </a:rPr>
              <a:t>                  Январь          С.Воронин «Барашек»</a:t>
            </a:r>
            <a:br>
              <a:rPr lang="ru-RU" sz="2400" b="1" dirty="0" smtClean="0">
                <a:solidFill>
                  <a:srgbClr val="0070C0"/>
                </a:solidFill>
              </a:rPr>
            </a:br>
            <a:r>
              <a:rPr lang="ru-RU" sz="2400" b="1" dirty="0" smtClean="0">
                <a:solidFill>
                  <a:srgbClr val="0070C0"/>
                </a:solidFill>
              </a:rPr>
              <a:t>                  Февраль       Г.Снегирёв «Пингвиний пляж»</a:t>
            </a:r>
            <a:br>
              <a:rPr lang="ru-RU" sz="2400" b="1" dirty="0" smtClean="0">
                <a:solidFill>
                  <a:srgbClr val="0070C0"/>
                </a:solidFill>
              </a:rPr>
            </a:br>
            <a:r>
              <a:rPr lang="ru-RU" sz="2400" b="1" dirty="0" smtClean="0">
                <a:solidFill>
                  <a:srgbClr val="0070C0"/>
                </a:solidFill>
              </a:rPr>
              <a:t>                  Март              К.Ушинский «Пчёлки на разведках»</a:t>
            </a:r>
            <a:br>
              <a:rPr lang="ru-RU" sz="2400" b="1" dirty="0" smtClean="0">
                <a:solidFill>
                  <a:srgbClr val="0070C0"/>
                </a:solidFill>
              </a:rPr>
            </a:br>
            <a:r>
              <a:rPr lang="ru-RU" sz="2400" b="1" dirty="0" smtClean="0">
                <a:solidFill>
                  <a:srgbClr val="0070C0"/>
                </a:solidFill>
              </a:rPr>
              <a:t>                  Апрель       Н.Сладков «Как медведь сам себя напугал»</a:t>
            </a:r>
            <a:br>
              <a:rPr lang="ru-RU" sz="2400" b="1" dirty="0" smtClean="0">
                <a:solidFill>
                  <a:srgbClr val="0070C0"/>
                </a:solidFill>
              </a:rPr>
            </a:br>
            <a:r>
              <a:rPr lang="ru-RU" sz="2400" b="1" dirty="0" smtClean="0">
                <a:solidFill>
                  <a:srgbClr val="0070C0"/>
                </a:solidFill>
              </a:rPr>
              <a:t>                  Май               В.Бирюков «Поющий букет»</a:t>
            </a:r>
            <a:endParaRPr lang="ru-RU" sz="2400" b="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9144000" cy="6858000"/>
          </a:xfrm>
        </p:spPr>
        <p:txBody>
          <a:bodyPr/>
          <a:lstStyle/>
          <a:p>
            <a:pPr algn="l"/>
            <a:r>
              <a:rPr lang="ru-RU" b="1" dirty="0" smtClean="0">
                <a:solidFill>
                  <a:srgbClr val="0070C0"/>
                </a:solidFill>
              </a:rPr>
              <a:t>     Перспективное планирование</a:t>
            </a:r>
            <a:br>
              <a:rPr lang="ru-RU" b="1" dirty="0" smtClean="0">
                <a:solidFill>
                  <a:srgbClr val="0070C0"/>
                </a:solidFill>
              </a:rPr>
            </a:br>
            <a:r>
              <a:rPr lang="ru-RU" b="1" dirty="0" smtClean="0">
                <a:solidFill>
                  <a:srgbClr val="0070C0"/>
                </a:solidFill>
              </a:rPr>
              <a:t>           Подготовительная группа</a:t>
            </a:r>
            <a:br>
              <a:rPr lang="ru-RU" b="1" dirty="0" smtClean="0">
                <a:solidFill>
                  <a:srgbClr val="0070C0"/>
                </a:solidFill>
              </a:rPr>
            </a:br>
            <a:r>
              <a:rPr lang="ru-RU" b="1" dirty="0" smtClean="0">
                <a:solidFill>
                  <a:srgbClr val="0070C0"/>
                </a:solidFill>
              </a:rPr>
              <a:t>          </a:t>
            </a:r>
            <a:r>
              <a:rPr lang="ru-RU" sz="2400" b="1" dirty="0" smtClean="0">
                <a:solidFill>
                  <a:srgbClr val="0070C0"/>
                </a:solidFill>
              </a:rPr>
              <a:t>Сентябрь    Н.Сладков «Отчего у лисы длинный хвост»</a:t>
            </a:r>
            <a:br>
              <a:rPr lang="ru-RU" sz="2400" b="1" dirty="0" smtClean="0">
                <a:solidFill>
                  <a:srgbClr val="0070C0"/>
                </a:solidFill>
              </a:rPr>
            </a:br>
            <a:r>
              <a:rPr lang="ru-RU" sz="2400" b="1" dirty="0" smtClean="0">
                <a:solidFill>
                  <a:srgbClr val="0070C0"/>
                </a:solidFill>
              </a:rPr>
              <a:t>                  Октябрь       И.Соколов-Микитов «Осень»</a:t>
            </a:r>
            <a:br>
              <a:rPr lang="ru-RU" sz="2400" b="1" dirty="0" smtClean="0">
                <a:solidFill>
                  <a:srgbClr val="0070C0"/>
                </a:solidFill>
              </a:rPr>
            </a:br>
            <a:r>
              <a:rPr lang="ru-RU" sz="2400" b="1" dirty="0" smtClean="0">
                <a:solidFill>
                  <a:srgbClr val="0070C0"/>
                </a:solidFill>
              </a:rPr>
              <a:t>                  Ноябрь         К.Ушинский «Четыре желания»</a:t>
            </a:r>
            <a:br>
              <a:rPr lang="ru-RU" sz="2400" b="1" dirty="0" smtClean="0">
                <a:solidFill>
                  <a:srgbClr val="0070C0"/>
                </a:solidFill>
              </a:rPr>
            </a:br>
            <a:r>
              <a:rPr lang="ru-RU" sz="2400" b="1" dirty="0" smtClean="0">
                <a:solidFill>
                  <a:srgbClr val="0070C0"/>
                </a:solidFill>
              </a:rPr>
              <a:t>                  Декабрь       И.Соколов-Микитов «Клесты»</a:t>
            </a:r>
            <a:br>
              <a:rPr lang="ru-RU" sz="2400" b="1" dirty="0" smtClean="0">
                <a:solidFill>
                  <a:srgbClr val="0070C0"/>
                </a:solidFill>
              </a:rPr>
            </a:br>
            <a:r>
              <a:rPr lang="ru-RU" sz="2400" b="1" dirty="0" smtClean="0">
                <a:solidFill>
                  <a:srgbClr val="0070C0"/>
                </a:solidFill>
              </a:rPr>
              <a:t>                  Январь          Ю.Коваль «Стожок»</a:t>
            </a:r>
            <a:br>
              <a:rPr lang="ru-RU" sz="2400" b="1" dirty="0" smtClean="0">
                <a:solidFill>
                  <a:srgbClr val="0070C0"/>
                </a:solidFill>
              </a:rPr>
            </a:br>
            <a:r>
              <a:rPr lang="ru-RU" sz="2400" b="1" dirty="0" smtClean="0">
                <a:solidFill>
                  <a:srgbClr val="0070C0"/>
                </a:solidFill>
              </a:rPr>
              <a:t>                  Февраль       Г.Скребицкий «Четыре художника зимы»</a:t>
            </a:r>
            <a:br>
              <a:rPr lang="ru-RU" sz="2400" b="1" dirty="0" smtClean="0">
                <a:solidFill>
                  <a:srgbClr val="0070C0"/>
                </a:solidFill>
              </a:rPr>
            </a:br>
            <a:r>
              <a:rPr lang="ru-RU" sz="2400" b="1" dirty="0" smtClean="0">
                <a:solidFill>
                  <a:srgbClr val="0070C0"/>
                </a:solidFill>
              </a:rPr>
              <a:t>                  Март              Н.Сладков «Ягодознание»</a:t>
            </a:r>
            <a:br>
              <a:rPr lang="ru-RU" sz="2400" b="1" dirty="0" smtClean="0">
                <a:solidFill>
                  <a:srgbClr val="0070C0"/>
                </a:solidFill>
              </a:rPr>
            </a:br>
            <a:r>
              <a:rPr lang="ru-RU" sz="2400" b="1" dirty="0" smtClean="0">
                <a:solidFill>
                  <a:srgbClr val="0070C0"/>
                </a:solidFill>
              </a:rPr>
              <a:t>                  Апрель          В.Бианки «Первая охота»</a:t>
            </a:r>
            <a:br>
              <a:rPr lang="ru-RU" sz="2400" b="1" dirty="0" smtClean="0">
                <a:solidFill>
                  <a:srgbClr val="0070C0"/>
                </a:solidFill>
              </a:rPr>
            </a:br>
            <a:r>
              <a:rPr lang="ru-RU" sz="2400" b="1" dirty="0" smtClean="0">
                <a:solidFill>
                  <a:srgbClr val="0070C0"/>
                </a:solidFill>
              </a:rPr>
              <a:t>                  Май                М.Богданов «Домашний воробей»</a:t>
            </a:r>
            <a:endParaRPr lang="ru-RU" b="1"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9144000" cy="6858000"/>
          </a:xfrm>
        </p:spPr>
        <p:txBody>
          <a:bodyPr>
            <a:normAutofit/>
          </a:bodyPr>
          <a:lstStyle/>
          <a:p>
            <a:pPr algn="l"/>
            <a:r>
              <a:rPr lang="ru-RU" sz="2400" b="1" dirty="0" smtClean="0">
                <a:solidFill>
                  <a:srgbClr val="FF0000"/>
                </a:solidFill>
              </a:rPr>
              <a:t>                 Алгоритм структуры занятий по обучению детей </a:t>
            </a:r>
            <a:br>
              <a:rPr lang="ru-RU" sz="2400" b="1" dirty="0" smtClean="0">
                <a:solidFill>
                  <a:srgbClr val="FF0000"/>
                </a:solidFill>
              </a:rPr>
            </a:br>
            <a:r>
              <a:rPr lang="ru-RU" sz="2400" b="1" dirty="0" smtClean="0">
                <a:solidFill>
                  <a:srgbClr val="FF0000"/>
                </a:solidFill>
              </a:rPr>
              <a:t>                    пересказу текста художественной литературы  </a:t>
            </a:r>
            <a:br>
              <a:rPr lang="ru-RU" sz="2400" b="1" dirty="0" smtClean="0">
                <a:solidFill>
                  <a:srgbClr val="FF0000"/>
                </a:solidFill>
              </a:rPr>
            </a:br>
            <a:r>
              <a:rPr lang="ru-RU" sz="2400" b="1" dirty="0" smtClean="0">
                <a:solidFill>
                  <a:srgbClr val="FF0000"/>
                </a:solidFill>
              </a:rPr>
              <a:t>                                  с опорой на графические схемы</a:t>
            </a:r>
            <a:br>
              <a:rPr lang="ru-RU" sz="2400" b="1" dirty="0" smtClean="0">
                <a:solidFill>
                  <a:srgbClr val="FF0000"/>
                </a:solidFill>
              </a:rPr>
            </a:br>
            <a:r>
              <a:rPr lang="ru-RU" sz="2400" b="1" dirty="0" smtClean="0">
                <a:solidFill>
                  <a:srgbClr val="FF0000"/>
                </a:solidFill>
              </a:rPr>
              <a:t>                 </a:t>
            </a:r>
            <a:r>
              <a:rPr lang="ru-RU" sz="2000" b="1" dirty="0" smtClean="0">
                <a:solidFill>
                  <a:srgbClr val="FF0000"/>
                </a:solidFill>
              </a:rPr>
              <a:t> 1. </a:t>
            </a:r>
            <a:r>
              <a:rPr lang="ru-RU" sz="2000" b="1" dirty="0" smtClean="0"/>
              <a:t>Предварительная работа</a:t>
            </a:r>
            <a:br>
              <a:rPr lang="ru-RU" sz="2000" b="1" dirty="0" smtClean="0"/>
            </a:br>
            <a:r>
              <a:rPr lang="ru-RU" sz="2000" b="1" dirty="0" smtClean="0"/>
              <a:t>                      </a:t>
            </a:r>
            <a:r>
              <a:rPr lang="ru-RU" sz="2000" b="1" dirty="0" smtClean="0">
                <a:solidFill>
                  <a:srgbClr val="FF0000"/>
                </a:solidFill>
              </a:rPr>
              <a:t>2. </a:t>
            </a:r>
            <a:r>
              <a:rPr lang="ru-RU" sz="2000" b="1" dirty="0" smtClean="0"/>
              <a:t>Организационный момент</a:t>
            </a:r>
            <a:br>
              <a:rPr lang="ru-RU" sz="2000" b="1" dirty="0" smtClean="0"/>
            </a:br>
            <a:r>
              <a:rPr lang="ru-RU" sz="2000" b="1" dirty="0" smtClean="0"/>
              <a:t>                      </a:t>
            </a:r>
            <a:r>
              <a:rPr lang="ru-RU" sz="2000" b="1" dirty="0" smtClean="0">
                <a:solidFill>
                  <a:srgbClr val="FF0000"/>
                </a:solidFill>
              </a:rPr>
              <a:t>3.</a:t>
            </a:r>
            <a:r>
              <a:rPr lang="ru-RU" sz="2000" b="1" dirty="0" smtClean="0"/>
              <a:t>Подготовка к восприятию текста</a:t>
            </a:r>
            <a:br>
              <a:rPr lang="ru-RU" sz="2000" b="1" dirty="0" smtClean="0"/>
            </a:br>
            <a:r>
              <a:rPr lang="ru-RU" sz="2000" b="1" dirty="0" smtClean="0">
                <a:solidFill>
                  <a:srgbClr val="FF0000"/>
                </a:solidFill>
              </a:rPr>
              <a:t>                      4. </a:t>
            </a:r>
            <a:r>
              <a:rPr lang="ru-RU" sz="2000" b="1" dirty="0" smtClean="0"/>
              <a:t>Чтение рассказа</a:t>
            </a:r>
            <a:br>
              <a:rPr lang="ru-RU" sz="2000" b="1" dirty="0" smtClean="0"/>
            </a:br>
            <a:r>
              <a:rPr lang="ru-RU" sz="2000" b="1" dirty="0" smtClean="0"/>
              <a:t>                      </a:t>
            </a:r>
            <a:r>
              <a:rPr lang="ru-RU" sz="2000" b="1" dirty="0" smtClean="0">
                <a:solidFill>
                  <a:srgbClr val="FF0000"/>
                </a:solidFill>
              </a:rPr>
              <a:t>5. </a:t>
            </a:r>
            <a:r>
              <a:rPr lang="ru-RU" sz="2000" b="1" dirty="0" smtClean="0"/>
              <a:t>Содержательный и языковой разбор текста</a:t>
            </a:r>
            <a:br>
              <a:rPr lang="ru-RU" sz="2000" b="1" dirty="0" smtClean="0"/>
            </a:br>
            <a:r>
              <a:rPr lang="ru-RU" sz="2000" b="1" dirty="0" smtClean="0"/>
              <a:t>                     </a:t>
            </a:r>
            <a:r>
              <a:rPr lang="ru-RU" sz="2000" b="1" dirty="0" smtClean="0">
                <a:solidFill>
                  <a:srgbClr val="FF0000"/>
                </a:solidFill>
              </a:rPr>
              <a:t> 6. </a:t>
            </a:r>
            <a:r>
              <a:rPr lang="ru-RU" sz="2000" b="1" dirty="0" smtClean="0"/>
              <a:t>Лексико-грамматические упражнения  по тексту произведения</a:t>
            </a:r>
            <a:br>
              <a:rPr lang="ru-RU" sz="2000" b="1" dirty="0" smtClean="0"/>
            </a:br>
            <a:r>
              <a:rPr lang="ru-RU" sz="2000" b="1" dirty="0" smtClean="0"/>
              <a:t>                     </a:t>
            </a:r>
            <a:r>
              <a:rPr lang="ru-RU" sz="2000" b="1" dirty="0" smtClean="0">
                <a:solidFill>
                  <a:srgbClr val="FF0000"/>
                </a:solidFill>
              </a:rPr>
              <a:t> 7. </a:t>
            </a:r>
            <a:r>
              <a:rPr lang="ru-RU" sz="2000" b="1" dirty="0" smtClean="0"/>
              <a:t>Повторное чтение рассказа с установкой </a:t>
            </a:r>
            <a:br>
              <a:rPr lang="ru-RU" sz="2000" b="1" dirty="0" smtClean="0"/>
            </a:br>
            <a:r>
              <a:rPr lang="ru-RU" sz="2000" b="1" dirty="0" smtClean="0"/>
              <a:t>                      на самостоятельный пересказ</a:t>
            </a:r>
            <a:br>
              <a:rPr lang="ru-RU" sz="2000" b="1" dirty="0" smtClean="0"/>
            </a:br>
            <a:r>
              <a:rPr lang="ru-RU" sz="2000" b="1" dirty="0" smtClean="0">
                <a:solidFill>
                  <a:srgbClr val="FF0000"/>
                </a:solidFill>
              </a:rPr>
              <a:t>                      8. </a:t>
            </a:r>
            <a:r>
              <a:rPr lang="ru-RU" sz="2000" b="1" dirty="0" smtClean="0"/>
              <a:t>Моделирование рассказа с помощью графических схем</a:t>
            </a:r>
            <a:br>
              <a:rPr lang="ru-RU" sz="2000" b="1" dirty="0" smtClean="0"/>
            </a:br>
            <a:r>
              <a:rPr lang="ru-RU" sz="2000" b="1" dirty="0" smtClean="0">
                <a:solidFill>
                  <a:srgbClr val="FF0000"/>
                </a:solidFill>
              </a:rPr>
              <a:t>                      9. </a:t>
            </a:r>
            <a:r>
              <a:rPr lang="ru-RU" sz="2000" b="1" dirty="0" smtClean="0"/>
              <a:t>Пересказ по плану с наглядной опорой в виде графических схем</a:t>
            </a:r>
            <a:br>
              <a:rPr lang="ru-RU" sz="2000" b="1" dirty="0" smtClean="0"/>
            </a:br>
            <a:r>
              <a:rPr lang="ru-RU" sz="2000" b="1" dirty="0" smtClean="0">
                <a:solidFill>
                  <a:srgbClr val="FF0000"/>
                </a:solidFill>
              </a:rPr>
              <a:t>                      10. </a:t>
            </a:r>
            <a:r>
              <a:rPr lang="ru-RU" sz="2000" b="1" dirty="0" smtClean="0"/>
              <a:t>Подведение итогов занятия</a:t>
            </a:r>
            <a:br>
              <a:rPr lang="ru-RU" sz="2000" b="1" dirty="0" smtClean="0"/>
            </a:br>
            <a:r>
              <a:rPr lang="ru-RU" sz="2000" b="1" dirty="0" smtClean="0"/>
              <a:t/>
            </a:r>
            <a:br>
              <a:rPr lang="ru-RU" sz="2000" b="1" dirty="0" smtClean="0"/>
            </a:br>
            <a:r>
              <a:rPr lang="ru-RU" sz="2000" b="1" dirty="0" smtClean="0">
                <a:solidFill>
                  <a:srgbClr val="0070C0"/>
                </a:solidFill>
              </a:rPr>
              <a:t/>
            </a:r>
            <a:br>
              <a:rPr lang="ru-RU" sz="2000" b="1" dirty="0" smtClean="0">
                <a:solidFill>
                  <a:srgbClr val="0070C0"/>
                </a:solidFill>
              </a:rPr>
            </a:br>
            <a:endParaRPr lang="ru-RU" sz="2000" b="1" dirty="0">
              <a:solidFill>
                <a:srgbClr val="0070C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TotalTime>
  <Words>71</Words>
  <Application>Microsoft Office PowerPoint</Application>
  <PresentationFormat>Экран (4:3)</PresentationFormat>
  <Paragraphs>15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Обучение дошкольников пересказу</vt:lpstr>
      <vt:lpstr>Слайд 2</vt:lpstr>
      <vt:lpstr>Обучение дошкольников пересказу Учебно-методическое пособие Центр педагогического образования Москва 2015г Авторский коллектив: Лебедева Л.В., Козина И.В., Кулакова Т.В.,  Антохина Н.В., Павлова Т.С., Львова Т.В.,  Прокопова С.П., Журавлева Н.Н.,  Чернышова И.Н., Богданова Т.Л. </vt:lpstr>
      <vt:lpstr>Раскрытие  темы: Анализируется с позиции темы , заданной в названии, и содержания Объём рассказа: определяется через подсчёт слови предложений Выразительность:  насколько  ребёнок образно и эмоционально передает содержание Плавность изложения: делается подсчёт пауз, их длительность  Средства связи: наличие специальных знаков начала и конца рассказа, соединение предложений Лексико- грамматическое оформление: соблюдение языковых норм Самостоятельность: анализируется с позиции оказания помощи Смысловая целостность: наличие  смысловых звеньев, их последовательность</vt:lpstr>
      <vt:lpstr>1. Развитие умения воспринимать литературное произведение, осознавая наряду с содержанием и элементы художественной выразительности  2.  закрепление и развитие у детей навыков речевой коммуникации 3. формирование умения планирования развёрнутых высказываний 4. формирование навыков использования в связных высказываниях средств художественной выразительности 5. целенаправленное воздействие на активизацию и развитие высших психических функций 6. развитие навыков контроля и самоконтроля за построением связных высказываний 7. обучение оформлению высказываний с соблюдением лексико-грамматических и фонетико-фонематических норм</vt:lpstr>
      <vt:lpstr>      Перспективное планирование                         Средняя группа          Сентябрь           Е.Чарушин «Ёж»                 Октябрь              Е.Чарушин «Лиса»                  Ноябрь               К.Ушинский «Мышки»                  Декабрь             Л.Толстой «Волк и белка»                  Январь                К.Ушинский «Петушок с семьёй»                  Февраль             В.Бианки «Купание медвежат»                  Март                    Л.Толстой «Пришла весна»                  Апрель                К.Ушинский «Уточки»                  Май                      Е.Чарушин «Корова»  </vt:lpstr>
      <vt:lpstr>     Перспективное планирование                    Старшая группа           Сентябрь    Г.Скребицкий «Лесной голосок»                   Октябрь       И.Соколов-Микитов «Белки»                   Ноябрь         Н.Сладков «Под водой»                   Декабрь       Г.Скребицкий «Пушок»                   Январь          С.Воронин «Барашек»                   Февраль       Г.Снегирёв «Пингвиний пляж»                   Март              К.Ушинский «Пчёлки на разведках»                   Апрель       Н.Сладков «Как медведь сам себя напугал»                   Май               В.Бирюков «Поющий букет»</vt:lpstr>
      <vt:lpstr>     Перспективное планирование            Подготовительная группа           Сентябрь    Н.Сладков «Отчего у лисы длинный хвост»                   Октябрь       И.Соколов-Микитов «Осень»                   Ноябрь         К.Ушинский «Четыре желания»                   Декабрь       И.Соколов-Микитов «Клесты»                   Январь          Ю.Коваль «Стожок»                   Февраль       Г.Скребицкий «Четыре художника зимы»                   Март              Н.Сладков «Ягодознание»                   Апрель          В.Бианки «Первая охота»                   Май                М.Богданов «Домашний воробей»</vt:lpstr>
      <vt:lpstr>                 Алгоритм структуры занятий по обучению детей                      пересказу текста художественной литературы                                     с опорой на графические схемы                   1. Предварительная работа                       2. Организационный момент                       3.Подготовка к восприятию текста                       4. Чтение рассказа                       5. Содержательный и языковой разбор текста                       6. Лексико-грамматические упражнения  по тексту произведения                       7. Повторное чтение рассказа с установкой                        на самостоятельный пересказ                       8. Моделирование рассказа с помощью графических схем                       9. Пересказ по плану с наглядной опорой в виде графических схем                       10. Подведение итогов занятия   </vt:lpstr>
      <vt:lpstr>            Методические приёмы                           Моделирование:                                                                                               Пересказ:          Графические схемы                               Чтение текста                    По плану-схеме                                     Фланелеграф                                           Беседа                         По опорным вопросам     Иллюстрации рассказа                                           Загадки                                        По цепочке             Детские рисунки                                        Сюрпризы                             Выборочный       сюжетных фрагментов                                      Игры                                    По следам                                                   Детские схемы                                  Настольный театр               демонстрируемого                                                                                                                                        действия                                                                                                                                                                     Лексико-грамматические                         П                              Специальные                                                                       коррекционные                             </vt:lpstr>
      <vt:lpstr>Фото схем</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Обучение дошкольников пересказу</dc:title>
  <dc:creator>Asus</dc:creator>
  <cp:lastModifiedBy>Asus</cp:lastModifiedBy>
  <cp:revision>24</cp:revision>
  <dcterms:created xsi:type="dcterms:W3CDTF">2017-10-08T12:42:44Z</dcterms:created>
  <dcterms:modified xsi:type="dcterms:W3CDTF">2017-10-16T12:15:51Z</dcterms:modified>
</cp:coreProperties>
</file>